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8"/>
  </p:notesMasterIdLst>
  <p:sldIdLst>
    <p:sldId id="300" r:id="rId2"/>
    <p:sldId id="331" r:id="rId3"/>
    <p:sldId id="258" r:id="rId4"/>
    <p:sldId id="333" r:id="rId5"/>
    <p:sldId id="402" r:id="rId6"/>
    <p:sldId id="301" r:id="rId7"/>
    <p:sldId id="366" r:id="rId8"/>
    <p:sldId id="334" r:id="rId9"/>
    <p:sldId id="330" r:id="rId10"/>
    <p:sldId id="367" r:id="rId11"/>
    <p:sldId id="397" r:id="rId12"/>
    <p:sldId id="346" r:id="rId13"/>
    <p:sldId id="380" r:id="rId14"/>
    <p:sldId id="413" r:id="rId15"/>
    <p:sldId id="307" r:id="rId16"/>
    <p:sldId id="396" r:id="rId17"/>
    <p:sldId id="383" r:id="rId18"/>
    <p:sldId id="384" r:id="rId19"/>
    <p:sldId id="372" r:id="rId20"/>
    <p:sldId id="410" r:id="rId21"/>
    <p:sldId id="302" r:id="rId22"/>
    <p:sldId id="303" r:id="rId23"/>
    <p:sldId id="368" r:id="rId24"/>
    <p:sldId id="369" r:id="rId25"/>
    <p:sldId id="370" r:id="rId26"/>
    <p:sldId id="374" r:id="rId27"/>
    <p:sldId id="376" r:id="rId28"/>
    <p:sldId id="379" r:id="rId29"/>
    <p:sldId id="335" r:id="rId30"/>
    <p:sldId id="392" r:id="rId31"/>
    <p:sldId id="393" r:id="rId32"/>
    <p:sldId id="359" r:id="rId33"/>
    <p:sldId id="364" r:id="rId34"/>
    <p:sldId id="386" r:id="rId35"/>
    <p:sldId id="272" r:id="rId36"/>
    <p:sldId id="308" r:id="rId37"/>
    <p:sldId id="315" r:id="rId38"/>
    <p:sldId id="388" r:id="rId39"/>
    <p:sldId id="309" r:id="rId40"/>
    <p:sldId id="312" r:id="rId41"/>
    <p:sldId id="310" r:id="rId42"/>
    <p:sldId id="399" r:id="rId43"/>
    <p:sldId id="400" r:id="rId44"/>
    <p:sldId id="387" r:id="rId45"/>
    <p:sldId id="304" r:id="rId46"/>
    <p:sldId id="389" r:id="rId47"/>
    <p:sldId id="390" r:id="rId48"/>
    <p:sldId id="268" r:id="rId49"/>
    <p:sldId id="296" r:id="rId50"/>
    <p:sldId id="391" r:id="rId51"/>
    <p:sldId id="299" r:id="rId52"/>
    <p:sldId id="297" r:id="rId53"/>
    <p:sldId id="411" r:id="rId54"/>
    <p:sldId id="412" r:id="rId55"/>
    <p:sldId id="293" r:id="rId56"/>
    <p:sldId id="262" r:id="rId57"/>
    <p:sldId id="265" r:id="rId58"/>
    <p:sldId id="263" r:id="rId59"/>
    <p:sldId id="266" r:id="rId60"/>
    <p:sldId id="287" r:id="rId61"/>
    <p:sldId id="290" r:id="rId62"/>
    <p:sldId id="283" r:id="rId63"/>
    <p:sldId id="291" r:id="rId64"/>
    <p:sldId id="385" r:id="rId65"/>
    <p:sldId id="292" r:id="rId66"/>
    <p:sldId id="405" r:id="rId67"/>
    <p:sldId id="401" r:id="rId68"/>
    <p:sldId id="403" r:id="rId69"/>
    <p:sldId id="327" r:id="rId70"/>
    <p:sldId id="289" r:id="rId71"/>
    <p:sldId id="282" r:id="rId72"/>
    <p:sldId id="288" r:id="rId73"/>
    <p:sldId id="280" r:id="rId74"/>
    <p:sldId id="279" r:id="rId75"/>
    <p:sldId id="276" r:id="rId76"/>
    <p:sldId id="277" r:id="rId77"/>
    <p:sldId id="278" r:id="rId78"/>
    <p:sldId id="281" r:id="rId79"/>
    <p:sldId id="286" r:id="rId80"/>
    <p:sldId id="407" r:id="rId81"/>
    <p:sldId id="408" r:id="rId82"/>
    <p:sldId id="409" r:id="rId83"/>
    <p:sldId id="316" r:id="rId84"/>
    <p:sldId id="323" r:id="rId85"/>
    <p:sldId id="324" r:id="rId86"/>
    <p:sldId id="318" r:id="rId87"/>
    <p:sldId id="317" r:id="rId88"/>
    <p:sldId id="321" r:id="rId89"/>
    <p:sldId id="320" r:id="rId90"/>
    <p:sldId id="274" r:id="rId91"/>
    <p:sldId id="273" r:id="rId92"/>
    <p:sldId id="322" r:id="rId93"/>
    <p:sldId id="406" r:id="rId94"/>
    <p:sldId id="295" r:id="rId95"/>
    <p:sldId id="414" r:id="rId96"/>
    <p:sldId id="314" r:id="rId9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3008"/>
    <a:srgbClr val="EF6363"/>
    <a:srgbClr val="5186D3"/>
    <a:srgbClr val="006C31"/>
    <a:srgbClr val="FCFFD5"/>
    <a:srgbClr val="1E12BE"/>
    <a:srgbClr val="00FF99"/>
    <a:srgbClr val="761710"/>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3963" autoAdjust="0"/>
  </p:normalViewPr>
  <p:slideViewPr>
    <p:cSldViewPr>
      <p:cViewPr varScale="1">
        <p:scale>
          <a:sx n="103" d="100"/>
          <a:sy n="103" d="100"/>
        </p:scale>
        <p:origin x="-204" y="-84"/>
      </p:cViewPr>
      <p:guideLst>
        <p:guide orient="horz" pos="2160"/>
        <p:guide pos="2880"/>
      </p:guideLst>
    </p:cSldViewPr>
  </p:slideViewPr>
  <p:outlineViewPr>
    <p:cViewPr>
      <p:scale>
        <a:sx n="33" d="100"/>
        <a:sy n="33" d="100"/>
      </p:scale>
      <p:origin x="0" y="-10424"/>
    </p:cViewPr>
  </p:outlineViewPr>
  <p:notesTextViewPr>
    <p:cViewPr>
      <p:scale>
        <a:sx n="1" d="1"/>
        <a:sy n="1" d="1"/>
      </p:scale>
      <p:origin x="0" y="0"/>
    </p:cViewPr>
  </p:notesTextViewPr>
  <p:sorterViewPr>
    <p:cViewPr varScale="1">
      <p:scale>
        <a:sx n="1" d="1"/>
        <a:sy n="1" d="1"/>
      </p:scale>
      <p:origin x="0" y="-6908"/>
    </p:cViewPr>
  </p:sorterViewPr>
  <p:notesViewPr>
    <p:cSldViewPr>
      <p:cViewPr varScale="1">
        <p:scale>
          <a:sx n="70" d="100"/>
          <a:sy n="70" d="100"/>
        </p:scale>
        <p:origin x="-324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B11CF4-6AD5-4E63-B35C-04702B040F75}" type="datetimeFigureOut">
              <a:rPr lang="en-US" smtClean="0"/>
              <a:t>6/14/2016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0FA8F6-B23E-40D8-A8D2-66FB256AED0C}" type="slidenum">
              <a:rPr lang="en-US" smtClean="0"/>
              <a:t>‹#›</a:t>
            </a:fld>
            <a:endParaRPr lang="en-US"/>
          </a:p>
        </p:txBody>
      </p:sp>
    </p:spTree>
    <p:extLst>
      <p:ext uri="{BB962C8B-B14F-4D97-AF65-F5344CB8AC3E}">
        <p14:creationId xmlns:p14="http://schemas.microsoft.com/office/powerpoint/2010/main" val="3182306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0FA8F6-B23E-40D8-A8D2-66FB256AED0C}" type="slidenum">
              <a:rPr lang="en-US" smtClean="0"/>
              <a:t>35</a:t>
            </a:fld>
            <a:endParaRPr lang="en-US"/>
          </a:p>
        </p:txBody>
      </p:sp>
    </p:spTree>
    <p:extLst>
      <p:ext uri="{BB962C8B-B14F-4D97-AF65-F5344CB8AC3E}">
        <p14:creationId xmlns:p14="http://schemas.microsoft.com/office/powerpoint/2010/main" val="2866885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0FA8F6-B23E-40D8-A8D2-66FB256AED0C}" type="slidenum">
              <a:rPr lang="en-US" smtClean="0"/>
              <a:t>46</a:t>
            </a:fld>
            <a:endParaRPr lang="en-US"/>
          </a:p>
        </p:txBody>
      </p:sp>
    </p:spTree>
    <p:extLst>
      <p:ext uri="{BB962C8B-B14F-4D97-AF65-F5344CB8AC3E}">
        <p14:creationId xmlns:p14="http://schemas.microsoft.com/office/powerpoint/2010/main" val="1798448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0FA8F6-B23E-40D8-A8D2-66FB256AED0C}" type="slidenum">
              <a:rPr lang="en-US" smtClean="0"/>
              <a:t>77</a:t>
            </a:fld>
            <a:endParaRPr lang="en-US"/>
          </a:p>
        </p:txBody>
      </p:sp>
    </p:spTree>
    <p:extLst>
      <p:ext uri="{BB962C8B-B14F-4D97-AF65-F5344CB8AC3E}">
        <p14:creationId xmlns:p14="http://schemas.microsoft.com/office/powerpoint/2010/main" val="2291692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0FA8F6-B23E-40D8-A8D2-66FB256AED0C}" type="slidenum">
              <a:rPr lang="en-US" smtClean="0"/>
              <a:t>78</a:t>
            </a:fld>
            <a:endParaRPr lang="en-US"/>
          </a:p>
        </p:txBody>
      </p:sp>
    </p:spTree>
    <p:extLst>
      <p:ext uri="{BB962C8B-B14F-4D97-AF65-F5344CB8AC3E}">
        <p14:creationId xmlns:p14="http://schemas.microsoft.com/office/powerpoint/2010/main" val="1753523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0AF1BB0-7705-4833-B224-B31AAF33AE3A}" type="datetimeFigureOut">
              <a:rPr lang="en-US" smtClean="0"/>
              <a:t>6/14/2016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E9BE98-A327-49A5-A2AF-130BAAA7393B}" type="slidenum">
              <a:rPr lang="en-US" smtClean="0"/>
              <a:t>‹#›</a:t>
            </a:fld>
            <a:endParaRPr lang="en-US"/>
          </a:p>
        </p:txBody>
      </p:sp>
    </p:spTree>
    <p:extLst>
      <p:ext uri="{BB962C8B-B14F-4D97-AF65-F5344CB8AC3E}">
        <p14:creationId xmlns:p14="http://schemas.microsoft.com/office/powerpoint/2010/main" val="4072439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AF1BB0-7705-4833-B224-B31AAF33AE3A}" type="datetimeFigureOut">
              <a:rPr lang="en-US" smtClean="0"/>
              <a:t>6/14/2016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E9BE98-A327-49A5-A2AF-130BAAA7393B}" type="slidenum">
              <a:rPr lang="en-US" smtClean="0"/>
              <a:t>‹#›</a:t>
            </a:fld>
            <a:endParaRPr lang="en-US"/>
          </a:p>
        </p:txBody>
      </p:sp>
    </p:spTree>
    <p:extLst>
      <p:ext uri="{BB962C8B-B14F-4D97-AF65-F5344CB8AC3E}">
        <p14:creationId xmlns:p14="http://schemas.microsoft.com/office/powerpoint/2010/main" val="1989378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AF1BB0-7705-4833-B224-B31AAF33AE3A}" type="datetimeFigureOut">
              <a:rPr lang="en-US" smtClean="0"/>
              <a:t>6/14/2016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E9BE98-A327-49A5-A2AF-130BAAA7393B}" type="slidenum">
              <a:rPr lang="en-US" smtClean="0"/>
              <a:t>‹#›</a:t>
            </a:fld>
            <a:endParaRPr lang="en-US"/>
          </a:p>
        </p:txBody>
      </p:sp>
    </p:spTree>
    <p:extLst>
      <p:ext uri="{BB962C8B-B14F-4D97-AF65-F5344CB8AC3E}">
        <p14:creationId xmlns:p14="http://schemas.microsoft.com/office/powerpoint/2010/main" val="3441620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AF1BB0-7705-4833-B224-B31AAF33AE3A}" type="datetimeFigureOut">
              <a:rPr lang="en-US" smtClean="0"/>
              <a:t>6/14/2016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E9BE98-A327-49A5-A2AF-130BAAA7393B}" type="slidenum">
              <a:rPr lang="en-US" smtClean="0"/>
              <a:t>‹#›</a:t>
            </a:fld>
            <a:endParaRPr lang="en-US"/>
          </a:p>
        </p:txBody>
      </p:sp>
    </p:spTree>
    <p:extLst>
      <p:ext uri="{BB962C8B-B14F-4D97-AF65-F5344CB8AC3E}">
        <p14:creationId xmlns:p14="http://schemas.microsoft.com/office/powerpoint/2010/main" val="359389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AF1BB0-7705-4833-B224-B31AAF33AE3A}" type="datetimeFigureOut">
              <a:rPr lang="en-US" smtClean="0"/>
              <a:t>6/14/2016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E9BE98-A327-49A5-A2AF-130BAAA7393B}" type="slidenum">
              <a:rPr lang="en-US" smtClean="0"/>
              <a:t>‹#›</a:t>
            </a:fld>
            <a:endParaRPr lang="en-US"/>
          </a:p>
        </p:txBody>
      </p:sp>
    </p:spTree>
    <p:extLst>
      <p:ext uri="{BB962C8B-B14F-4D97-AF65-F5344CB8AC3E}">
        <p14:creationId xmlns:p14="http://schemas.microsoft.com/office/powerpoint/2010/main" val="3421733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0AF1BB0-7705-4833-B224-B31AAF33AE3A}" type="datetimeFigureOut">
              <a:rPr lang="en-US" smtClean="0"/>
              <a:t>6/14/2016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E9BE98-A327-49A5-A2AF-130BAAA7393B}" type="slidenum">
              <a:rPr lang="en-US" smtClean="0"/>
              <a:t>‹#›</a:t>
            </a:fld>
            <a:endParaRPr lang="en-US"/>
          </a:p>
        </p:txBody>
      </p:sp>
    </p:spTree>
    <p:extLst>
      <p:ext uri="{BB962C8B-B14F-4D97-AF65-F5344CB8AC3E}">
        <p14:creationId xmlns:p14="http://schemas.microsoft.com/office/powerpoint/2010/main" val="2688189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0AF1BB0-7705-4833-B224-B31AAF33AE3A}" type="datetimeFigureOut">
              <a:rPr lang="en-US" smtClean="0"/>
              <a:t>6/14/2016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E9BE98-A327-49A5-A2AF-130BAAA7393B}" type="slidenum">
              <a:rPr lang="en-US" smtClean="0"/>
              <a:t>‹#›</a:t>
            </a:fld>
            <a:endParaRPr lang="en-US"/>
          </a:p>
        </p:txBody>
      </p:sp>
    </p:spTree>
    <p:extLst>
      <p:ext uri="{BB962C8B-B14F-4D97-AF65-F5344CB8AC3E}">
        <p14:creationId xmlns:p14="http://schemas.microsoft.com/office/powerpoint/2010/main" val="573041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0AF1BB0-7705-4833-B224-B31AAF33AE3A}" type="datetimeFigureOut">
              <a:rPr lang="en-US" smtClean="0"/>
              <a:t>6/14/2016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E9BE98-A327-49A5-A2AF-130BAAA7393B}" type="slidenum">
              <a:rPr lang="en-US" smtClean="0"/>
              <a:t>‹#›</a:t>
            </a:fld>
            <a:endParaRPr lang="en-US"/>
          </a:p>
        </p:txBody>
      </p:sp>
    </p:spTree>
    <p:extLst>
      <p:ext uri="{BB962C8B-B14F-4D97-AF65-F5344CB8AC3E}">
        <p14:creationId xmlns:p14="http://schemas.microsoft.com/office/powerpoint/2010/main" val="2759225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AF1BB0-7705-4833-B224-B31AAF33AE3A}" type="datetimeFigureOut">
              <a:rPr lang="en-US" smtClean="0"/>
              <a:t>6/14/2016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E9BE98-A327-49A5-A2AF-130BAAA7393B}" type="slidenum">
              <a:rPr lang="en-US" smtClean="0"/>
              <a:t>‹#›</a:t>
            </a:fld>
            <a:endParaRPr lang="en-US"/>
          </a:p>
        </p:txBody>
      </p:sp>
    </p:spTree>
    <p:extLst>
      <p:ext uri="{BB962C8B-B14F-4D97-AF65-F5344CB8AC3E}">
        <p14:creationId xmlns:p14="http://schemas.microsoft.com/office/powerpoint/2010/main" val="447025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AF1BB0-7705-4833-B224-B31AAF33AE3A}" type="datetimeFigureOut">
              <a:rPr lang="en-US" smtClean="0"/>
              <a:t>6/14/2016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E9BE98-A327-49A5-A2AF-130BAAA7393B}" type="slidenum">
              <a:rPr lang="en-US" smtClean="0"/>
              <a:t>‹#›</a:t>
            </a:fld>
            <a:endParaRPr lang="en-US"/>
          </a:p>
        </p:txBody>
      </p:sp>
    </p:spTree>
    <p:extLst>
      <p:ext uri="{BB962C8B-B14F-4D97-AF65-F5344CB8AC3E}">
        <p14:creationId xmlns:p14="http://schemas.microsoft.com/office/powerpoint/2010/main" val="2560581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AF1BB0-7705-4833-B224-B31AAF33AE3A}" type="datetimeFigureOut">
              <a:rPr lang="en-US" smtClean="0"/>
              <a:t>6/14/2016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E9BE98-A327-49A5-A2AF-130BAAA7393B}" type="slidenum">
              <a:rPr lang="en-US" smtClean="0"/>
              <a:t>‹#›</a:t>
            </a:fld>
            <a:endParaRPr lang="en-US"/>
          </a:p>
        </p:txBody>
      </p:sp>
    </p:spTree>
    <p:extLst>
      <p:ext uri="{BB962C8B-B14F-4D97-AF65-F5344CB8AC3E}">
        <p14:creationId xmlns:p14="http://schemas.microsoft.com/office/powerpoint/2010/main" val="997051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AF1BB0-7705-4833-B224-B31AAF33AE3A}" type="datetimeFigureOut">
              <a:rPr lang="en-US" smtClean="0"/>
              <a:t>6/14/2016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E9BE98-A327-49A5-A2AF-130BAAA7393B}" type="slidenum">
              <a:rPr lang="en-US" smtClean="0"/>
              <a:t>‹#›</a:t>
            </a:fld>
            <a:endParaRPr lang="en-US"/>
          </a:p>
        </p:txBody>
      </p:sp>
    </p:spTree>
    <p:extLst>
      <p:ext uri="{BB962C8B-B14F-4D97-AF65-F5344CB8AC3E}">
        <p14:creationId xmlns:p14="http://schemas.microsoft.com/office/powerpoint/2010/main" val="2583929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hyperlink" Target="http://www.drugfree.org/" TargetMode="External"/><Relationship Id="rId2" Type="http://schemas.openxmlformats.org/officeDocument/2006/relationships/hyperlink" Target="https://findtreatment.samhsa.gov/" TargetMode="External"/><Relationship Id="rId1" Type="http://schemas.openxmlformats.org/officeDocument/2006/relationships/slideLayout" Target="../slideLayouts/slideLayout2.xml"/><Relationship Id="rId4" Type="http://schemas.openxmlformats.org/officeDocument/2006/relationships/hyperlink" Target="https://drugpubs.drugabuse.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6" y="-23192"/>
            <a:ext cx="9096672" cy="6881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Autofit/>
          </a:bodyPr>
          <a:lstStyle/>
          <a:p>
            <a:pPr algn="r"/>
            <a:r>
              <a:rPr lang="en-US" sz="7200" dirty="0" smtClean="0">
                <a:solidFill>
                  <a:srgbClr val="92D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Addiction</a:t>
            </a:r>
            <a:endParaRPr lang="en-US" sz="7200" dirty="0">
              <a:solidFill>
                <a:srgbClr val="92D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667457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38200"/>
            <a:ext cx="11430000" cy="8581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rot="19431286">
            <a:off x="5758152" y="3716589"/>
            <a:ext cx="1660624" cy="923330"/>
          </a:xfrm>
          <a:prstGeom prst="rect">
            <a:avLst/>
          </a:prstGeom>
          <a:solidFill>
            <a:srgbClr val="FCFFD5"/>
          </a:solidFill>
        </p:spPr>
        <p:txBody>
          <a:bodyPr wrap="square" rtlCol="0">
            <a:spAutoFit/>
          </a:bodyPr>
          <a:lstStyle/>
          <a:p>
            <a:r>
              <a:rPr lang="en-US" sz="5400" b="1" dirty="0" smtClean="0">
                <a:solidFill>
                  <a:srgbClr val="FF0000"/>
                </a:solidFill>
                <a:effectLst>
                  <a:outerShdw blurRad="38100" dist="38100" dir="2700000" algn="tl">
                    <a:srgbClr val="000000">
                      <a:alpha val="43137"/>
                    </a:srgbClr>
                  </a:outerShdw>
                </a:effectLst>
                <a:latin typeface="Baskerville Old Face" panose="02020602080505020303" pitchFamily="18" charset="0"/>
              </a:rPr>
              <a:t>Love</a:t>
            </a:r>
            <a:endParaRPr lang="en-US" sz="5400" b="1" dirty="0">
              <a:solidFill>
                <a:srgbClr val="FF0000"/>
              </a:solidFill>
              <a:effectLst>
                <a:outerShdw blurRad="38100" dist="38100" dir="2700000" algn="tl">
                  <a:srgbClr val="000000">
                    <a:alpha val="43137"/>
                  </a:srgbClr>
                </a:outerShdw>
              </a:effectLst>
              <a:latin typeface="Baskerville Old Face" panose="02020602080505020303" pitchFamily="18" charset="0"/>
            </a:endParaRPr>
          </a:p>
        </p:txBody>
      </p:sp>
      <p:sp>
        <p:nvSpPr>
          <p:cNvPr id="6" name="TextBox 5"/>
          <p:cNvSpPr txBox="1"/>
          <p:nvPr/>
        </p:nvSpPr>
        <p:spPr>
          <a:xfrm rot="19265616">
            <a:off x="2320782" y="439523"/>
            <a:ext cx="2377639" cy="707886"/>
          </a:xfrm>
          <a:prstGeom prst="rect">
            <a:avLst/>
          </a:prstGeom>
          <a:solidFill>
            <a:srgbClr val="FCFFD5"/>
          </a:solidFill>
        </p:spPr>
        <p:txBody>
          <a:bodyPr wrap="none" rtlCol="0">
            <a:spAutoFit/>
          </a:bodyPr>
          <a:lstStyle/>
          <a:p>
            <a:r>
              <a:rPr lang="en-US" sz="4000" i="1" dirty="0" smtClean="0">
                <a:solidFill>
                  <a:srgbClr val="7030A0"/>
                </a:solidFill>
                <a:effectLst>
                  <a:outerShdw blurRad="38100" dist="38100" dir="2700000" algn="tl">
                    <a:srgbClr val="000000">
                      <a:alpha val="43137"/>
                    </a:srgbClr>
                  </a:outerShdw>
                </a:effectLst>
                <a:latin typeface="Arial Rounded MT Bold" panose="020F0704030504030204" pitchFamily="34" charset="0"/>
              </a:rPr>
              <a:t>Pleasure</a:t>
            </a:r>
            <a:endParaRPr lang="en-US" sz="4000" i="1" dirty="0">
              <a:solidFill>
                <a:srgbClr val="7030A0"/>
              </a:solidFill>
              <a:effectLst>
                <a:outerShdw blurRad="38100" dist="38100" dir="2700000" algn="tl">
                  <a:srgbClr val="000000">
                    <a:alpha val="43137"/>
                  </a:srgbClr>
                </a:outerShdw>
              </a:effectLst>
              <a:latin typeface="Arial Rounded MT Bold" panose="020F0704030504030204" pitchFamily="34" charset="0"/>
            </a:endParaRPr>
          </a:p>
        </p:txBody>
      </p:sp>
      <p:sp>
        <p:nvSpPr>
          <p:cNvPr id="7" name="TextBox 6"/>
          <p:cNvSpPr txBox="1"/>
          <p:nvPr/>
        </p:nvSpPr>
        <p:spPr>
          <a:xfrm rot="19418927">
            <a:off x="857228" y="5498792"/>
            <a:ext cx="3339376" cy="646331"/>
          </a:xfrm>
          <a:prstGeom prst="rect">
            <a:avLst/>
          </a:prstGeom>
          <a:solidFill>
            <a:srgbClr val="FCFFD5"/>
          </a:solidFill>
        </p:spPr>
        <p:txBody>
          <a:bodyPr wrap="none" rtlCol="0">
            <a:spAutoFit/>
          </a:bodyPr>
          <a:lstStyle/>
          <a:p>
            <a:r>
              <a:rPr lang="en-US" sz="3600" b="1" dirty="0" smtClean="0">
                <a:solidFill>
                  <a:schemeClr val="accent1">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Runner’s High</a:t>
            </a:r>
          </a:p>
        </p:txBody>
      </p:sp>
      <p:sp>
        <p:nvSpPr>
          <p:cNvPr id="8" name="TextBox 7"/>
          <p:cNvSpPr txBox="1"/>
          <p:nvPr/>
        </p:nvSpPr>
        <p:spPr>
          <a:xfrm rot="19276316">
            <a:off x="3138516" y="2144264"/>
            <a:ext cx="2401940" cy="646331"/>
          </a:xfrm>
          <a:prstGeom prst="rect">
            <a:avLst/>
          </a:prstGeom>
          <a:solidFill>
            <a:srgbClr val="FCFFD5"/>
          </a:solidFill>
        </p:spPr>
        <p:txBody>
          <a:bodyPr wrap="none" rtlCol="0">
            <a:spAutoFit/>
          </a:bodyPr>
          <a:lstStyle/>
          <a:p>
            <a:r>
              <a:rPr lang="en-US" sz="3600" dirty="0" smtClean="0">
                <a:solidFill>
                  <a:srgbClr val="00B050"/>
                </a:solidFill>
                <a:effectLst>
                  <a:outerShdw blurRad="38100" dist="38100" dir="2700000" algn="tl">
                    <a:srgbClr val="000000">
                      <a:alpha val="43137"/>
                    </a:srgbClr>
                  </a:outerShdw>
                </a:effectLst>
                <a:latin typeface="Impact" panose="020B0806030902050204" pitchFamily="34" charset="0"/>
              </a:rPr>
              <a:t>Importance</a:t>
            </a:r>
            <a:endParaRPr lang="en-US" sz="3600" dirty="0">
              <a:solidFill>
                <a:srgbClr val="00B050"/>
              </a:solidFill>
              <a:effectLst>
                <a:outerShdw blurRad="38100" dist="38100" dir="2700000" algn="tl">
                  <a:srgbClr val="000000">
                    <a:alpha val="43137"/>
                  </a:srgbClr>
                </a:outerShdw>
              </a:effectLst>
              <a:latin typeface="Impact" panose="020B0806030902050204" pitchFamily="34" charset="0"/>
            </a:endParaRPr>
          </a:p>
        </p:txBody>
      </p:sp>
    </p:spTree>
    <p:extLst>
      <p:ext uri="{BB962C8B-B14F-4D97-AF65-F5344CB8AC3E}">
        <p14:creationId xmlns:p14="http://schemas.microsoft.com/office/powerpoint/2010/main" val="27578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200" y="-76200"/>
            <a:ext cx="9217805" cy="6934200"/>
          </a:xfrm>
          <a:prstGeom prst="rect">
            <a:avLst/>
          </a:prstGeom>
        </p:spPr>
      </p:pic>
      <p:sp>
        <p:nvSpPr>
          <p:cNvPr id="2" name="Title 1"/>
          <p:cNvSpPr>
            <a:spLocks noGrp="1"/>
          </p:cNvSpPr>
          <p:nvPr>
            <p:ph type="title"/>
          </p:nvPr>
        </p:nvSpPr>
        <p:spPr>
          <a:xfrm>
            <a:off x="228600" y="5791200"/>
            <a:ext cx="8229600" cy="1143000"/>
          </a:xfrm>
        </p:spPr>
        <p:txBody>
          <a:bodyPr/>
          <a:lstStyle/>
          <a:p>
            <a:pPr algn="l"/>
            <a:r>
              <a:rPr lang="en-US" sz="5400" b="1" dirty="0" smtClean="0">
                <a:solidFill>
                  <a:srgbClr val="FFFF00"/>
                </a:solidFill>
                <a:effectLst>
                  <a:outerShdw blurRad="38100" dist="38100" dir="2700000" algn="tl">
                    <a:srgbClr val="000000">
                      <a:alpha val="43137"/>
                    </a:srgbClr>
                  </a:outerShdw>
                </a:effectLst>
              </a:rPr>
              <a:t>Dopamine</a:t>
            </a:r>
            <a:endParaRPr lang="en-US" dirty="0"/>
          </a:p>
        </p:txBody>
      </p:sp>
    </p:spTree>
    <p:extLst>
      <p:ext uri="{BB962C8B-B14F-4D97-AF65-F5344CB8AC3E}">
        <p14:creationId xmlns:p14="http://schemas.microsoft.com/office/powerpoint/2010/main" val="1550933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914400" y="-381000"/>
            <a:ext cx="9601200" cy="1470025"/>
          </a:xfrm>
        </p:spPr>
        <p:txBody>
          <a:bodyPr>
            <a:noAutofit/>
          </a:bodyPr>
          <a:lstStyle/>
          <a:p>
            <a:pPr algn="l"/>
            <a:r>
              <a:rPr lang="en-US" b="1" dirty="0" smtClean="0">
                <a:effectLst>
                  <a:outerShdw blurRad="38100" dist="38100" dir="2700000" algn="tl">
                    <a:srgbClr val="000000">
                      <a:alpha val="43137"/>
                    </a:srgbClr>
                  </a:outerShdw>
                </a:effectLst>
              </a:rPr>
              <a:t>Nerves impulses like familiar roads</a:t>
            </a:r>
            <a:endParaRPr lang="en-US"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838200" y="4953000"/>
            <a:ext cx="5334000" cy="838200"/>
          </a:xfrm>
          <a:noFill/>
        </p:spPr>
        <p:txBody>
          <a:bodyPr>
            <a:noAutofit/>
          </a:bodyPr>
          <a:lstStyle/>
          <a:p>
            <a:pPr algn="l"/>
            <a:r>
              <a:rPr lang="en-US" sz="4000" b="1" dirty="0" smtClean="0">
                <a:solidFill>
                  <a:schemeClr val="bg1"/>
                </a:solidFill>
                <a:effectLst>
                  <a:outerShdw blurRad="38100" dist="38100" dir="2700000" algn="tl">
                    <a:srgbClr val="000000">
                      <a:alpha val="43137"/>
                    </a:srgbClr>
                  </a:outerShdw>
                </a:effectLst>
              </a:rPr>
              <a:t>Regardless if the outcome is good or bad</a:t>
            </a:r>
            <a:endParaRPr lang="en-US" sz="4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0599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0024" y="5799"/>
            <a:ext cx="9224047" cy="6846401"/>
          </a:xfrm>
          <a:prstGeom prst="rect">
            <a:avLst/>
          </a:prstGeom>
        </p:spPr>
      </p:pic>
      <p:sp>
        <p:nvSpPr>
          <p:cNvPr id="2" name="Title 1"/>
          <p:cNvSpPr>
            <a:spLocks noGrp="1"/>
          </p:cNvSpPr>
          <p:nvPr>
            <p:ph type="title"/>
          </p:nvPr>
        </p:nvSpPr>
        <p:spPr>
          <a:solidFill>
            <a:srgbClr val="006C31">
              <a:alpha val="52000"/>
            </a:srgbClr>
          </a:solidFill>
        </p:spPr>
        <p:txBody>
          <a:bodyPr>
            <a:noAutofit/>
          </a:bodyPr>
          <a:lstStyle/>
          <a:p>
            <a:pPr algn="l"/>
            <a:r>
              <a:rPr lang="en-US" b="1" dirty="0" smtClean="0">
                <a:solidFill>
                  <a:schemeClr val="bg1"/>
                </a:solidFill>
              </a:rPr>
              <a:t>Brain nerves trigger cells to release mood-altering chemicals</a:t>
            </a:r>
            <a:endParaRPr lang="en-US" b="1" dirty="0">
              <a:solidFill>
                <a:schemeClr val="bg1"/>
              </a:solidFill>
            </a:endParaRPr>
          </a:p>
        </p:txBody>
      </p:sp>
    </p:spTree>
    <p:extLst>
      <p:ext uri="{BB962C8B-B14F-4D97-AF65-F5344CB8AC3E}">
        <p14:creationId xmlns:p14="http://schemas.microsoft.com/office/powerpoint/2010/main" val="3669331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844"/>
            <a:ext cx="916093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sz="5400" b="1" dirty="0" smtClean="0">
                <a:solidFill>
                  <a:schemeClr val="bg1"/>
                </a:solidFill>
              </a:rPr>
              <a:t>DOPAMINE</a:t>
            </a:r>
            <a:endParaRPr lang="en-US" sz="5400" b="1" dirty="0">
              <a:solidFill>
                <a:schemeClr val="bg1"/>
              </a:solidFill>
            </a:endParaRPr>
          </a:p>
        </p:txBody>
      </p:sp>
    </p:spTree>
    <p:extLst>
      <p:ext uri="{BB962C8B-B14F-4D97-AF65-F5344CB8AC3E}">
        <p14:creationId xmlns:p14="http://schemas.microsoft.com/office/powerpoint/2010/main" val="172167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barn(inVertical)">
                                      <p:cBhvr>
                                        <p:cTn id="7"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9"/>
            <a:ext cx="9144000" cy="6867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444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2"/>
          <a:stretch>
            <a:fillRect/>
          </a:stretch>
        </p:blipFill>
        <p:spPr>
          <a:xfrm>
            <a:off x="1485900" y="-762000"/>
            <a:ext cx="6172199" cy="7710381"/>
          </a:xfrm>
          <a:prstGeom prst="rect">
            <a:avLst/>
          </a:prstGeom>
        </p:spPr>
      </p:pic>
      <p:pic>
        <p:nvPicPr>
          <p:cNvPr id="4" name="Picture 3"/>
          <p:cNvPicPr>
            <a:picLocks noChangeAspect="1"/>
          </p:cNvPicPr>
          <p:nvPr/>
        </p:nvPicPr>
        <p:blipFill>
          <a:blip r:embed="rId3"/>
          <a:stretch>
            <a:fillRect/>
          </a:stretch>
        </p:blipFill>
        <p:spPr>
          <a:xfrm>
            <a:off x="0" y="-1"/>
            <a:ext cx="9176084" cy="6948381"/>
          </a:xfrm>
          <a:prstGeom prst="rect">
            <a:avLst/>
          </a:prstGeom>
        </p:spPr>
      </p:pic>
    </p:spTree>
    <p:extLst>
      <p:ext uri="{BB962C8B-B14F-4D97-AF65-F5344CB8AC3E}">
        <p14:creationId xmlns:p14="http://schemas.microsoft.com/office/powerpoint/2010/main" val="168853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19200" y="1676400"/>
            <a:ext cx="6299200" cy="4724400"/>
          </a:xfrm>
          <a:prstGeom prst="rect">
            <a:avLst/>
          </a:prstGeom>
        </p:spPr>
      </p:pic>
      <p:sp>
        <p:nvSpPr>
          <p:cNvPr id="2" name="Title 1"/>
          <p:cNvSpPr>
            <a:spLocks noGrp="1"/>
          </p:cNvSpPr>
          <p:nvPr>
            <p:ph type="ctrTitle"/>
          </p:nvPr>
        </p:nvSpPr>
        <p:spPr>
          <a:xfrm>
            <a:off x="685800" y="457200"/>
            <a:ext cx="7772400" cy="1470025"/>
          </a:xfrm>
        </p:spPr>
        <p:txBody>
          <a:bodyPr>
            <a:noAutofit/>
          </a:bodyPr>
          <a:lstStyle/>
          <a:p>
            <a:r>
              <a:rPr lang="en-US" sz="4800" b="1" dirty="0" smtClean="0">
                <a:effectLst>
                  <a:outerShdw blurRad="38100" dist="38100" dir="2700000" algn="tl">
                    <a:srgbClr val="000000">
                      <a:alpha val="43137"/>
                    </a:srgbClr>
                  </a:outerShdw>
                </a:effectLst>
              </a:rPr>
              <a:t>Some brain cells have special chemical buttons to push</a:t>
            </a:r>
            <a:endParaRPr lang="en-US" sz="48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39163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5168" y="1571747"/>
            <a:ext cx="994583" cy="994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1208" y="325292"/>
            <a:ext cx="2358812" cy="2358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236" y="338665"/>
            <a:ext cx="2466164" cy="2466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718555" y="5527105"/>
            <a:ext cx="7772400" cy="1470025"/>
          </a:xfrm>
        </p:spPr>
        <p:txBody>
          <a:bodyPr>
            <a:normAutofit fontScale="90000"/>
          </a:bodyPr>
          <a:lstStyle/>
          <a:p>
            <a:r>
              <a:rPr lang="en-US" sz="4800" b="1" dirty="0" smtClean="0">
                <a:effectLst>
                  <a:outerShdw blurRad="38100" dist="38100" dir="2700000" algn="tl">
                    <a:srgbClr val="000000">
                      <a:alpha val="43137"/>
                    </a:srgbClr>
                  </a:outerShdw>
                </a:effectLst>
              </a:rPr>
              <a:t>Opiates     Nicotine    Cannabis</a:t>
            </a:r>
            <a:endParaRPr lang="en-US" sz="48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718555" y="1815231"/>
            <a:ext cx="2413000" cy="1752600"/>
          </a:xfrm>
        </p:spPr>
        <p:txBody>
          <a:bodyPr>
            <a:normAutofit/>
          </a:bodyPr>
          <a:lstStyle/>
          <a:p>
            <a:r>
              <a:rPr lang="en-US" sz="3600" b="1" dirty="0" smtClean="0">
                <a:solidFill>
                  <a:schemeClr val="tx1"/>
                </a:solidFill>
                <a:effectLst>
                  <a:outerShdw blurRad="38100" dist="38100" dir="2700000" algn="tl">
                    <a:srgbClr val="000000">
                      <a:alpha val="43137"/>
                    </a:srgbClr>
                  </a:outerShdw>
                </a:effectLst>
              </a:rPr>
              <a:t>Dopamine</a:t>
            </a:r>
            <a:endParaRPr lang="en-US" sz="3600" b="1" dirty="0">
              <a:solidFill>
                <a:schemeClr val="tx1"/>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a:stretch>
            <a:fillRect/>
          </a:stretch>
        </p:blipFill>
        <p:spPr>
          <a:xfrm>
            <a:off x="838200" y="4247326"/>
            <a:ext cx="2108200" cy="1581150"/>
          </a:xfrm>
          <a:prstGeom prst="rect">
            <a:avLst/>
          </a:prstGeom>
        </p:spPr>
      </p:pic>
      <p:pic>
        <p:nvPicPr>
          <p:cNvPr id="6" name="Picture 5"/>
          <p:cNvPicPr>
            <a:picLocks noChangeAspect="1"/>
          </p:cNvPicPr>
          <p:nvPr/>
        </p:nvPicPr>
        <p:blipFill>
          <a:blip r:embed="rId4"/>
          <a:stretch>
            <a:fillRect/>
          </a:stretch>
        </p:blipFill>
        <p:spPr>
          <a:xfrm>
            <a:off x="3410612" y="4333728"/>
            <a:ext cx="2103302" cy="1579001"/>
          </a:xfrm>
          <a:prstGeom prst="rect">
            <a:avLst/>
          </a:prstGeom>
        </p:spPr>
      </p:pic>
      <p:pic>
        <p:nvPicPr>
          <p:cNvPr id="7" name="Picture 6"/>
          <p:cNvPicPr>
            <a:picLocks noChangeAspect="1"/>
          </p:cNvPicPr>
          <p:nvPr/>
        </p:nvPicPr>
        <p:blipFill>
          <a:blip r:embed="rId4"/>
          <a:stretch>
            <a:fillRect/>
          </a:stretch>
        </p:blipFill>
        <p:spPr>
          <a:xfrm>
            <a:off x="5947099" y="4333728"/>
            <a:ext cx="2103302" cy="1579001"/>
          </a:xfrm>
          <a:prstGeom prst="rect">
            <a:avLst/>
          </a:prstGeom>
        </p:spPr>
      </p:pic>
      <p:sp>
        <p:nvSpPr>
          <p:cNvPr id="8" name="Up Arrow 7"/>
          <p:cNvSpPr/>
          <p:nvPr/>
        </p:nvSpPr>
        <p:spPr>
          <a:xfrm>
            <a:off x="1649984" y="3078672"/>
            <a:ext cx="484632" cy="978408"/>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stretch>
            <a:fillRect/>
          </a:stretch>
        </p:blipFill>
        <p:spPr>
          <a:xfrm>
            <a:off x="4227600" y="3158050"/>
            <a:ext cx="542591" cy="1012024"/>
          </a:xfrm>
          <a:prstGeom prst="rect">
            <a:avLst/>
          </a:prstGeom>
        </p:spPr>
      </p:pic>
      <p:pic>
        <p:nvPicPr>
          <p:cNvPr id="10" name="Picture 9"/>
          <p:cNvPicPr>
            <a:picLocks noChangeAspect="1"/>
          </p:cNvPicPr>
          <p:nvPr/>
        </p:nvPicPr>
        <p:blipFill>
          <a:blip r:embed="rId5"/>
          <a:stretch>
            <a:fillRect/>
          </a:stretch>
        </p:blipFill>
        <p:spPr>
          <a:xfrm>
            <a:off x="6757911" y="3187827"/>
            <a:ext cx="542591" cy="1012024"/>
          </a:xfrm>
          <a:prstGeom prst="rect">
            <a:avLst/>
          </a:prstGeom>
        </p:spPr>
      </p:pic>
      <p:sp>
        <p:nvSpPr>
          <p:cNvPr id="11" name="TextBox 10"/>
          <p:cNvSpPr txBox="1"/>
          <p:nvPr/>
        </p:nvSpPr>
        <p:spPr>
          <a:xfrm>
            <a:off x="5947099" y="229193"/>
            <a:ext cx="2108269" cy="2862322"/>
          </a:xfrm>
          <a:prstGeom prst="rect">
            <a:avLst/>
          </a:prstGeom>
          <a:noFill/>
        </p:spPr>
        <p:txBody>
          <a:bodyPr wrap="none" rtlCol="0">
            <a:spAutoFit/>
          </a:bodyPr>
          <a:lstStyle/>
          <a:p>
            <a:r>
              <a:rPr lang="en-US" sz="3600" b="1" dirty="0" smtClean="0">
                <a:effectLst>
                  <a:outerShdw blurRad="38100" dist="38100" dir="2700000" algn="tl">
                    <a:srgbClr val="000000">
                      <a:alpha val="43137"/>
                    </a:srgbClr>
                  </a:outerShdw>
                </a:effectLst>
              </a:rPr>
              <a:t>Memory</a:t>
            </a:r>
          </a:p>
          <a:p>
            <a:r>
              <a:rPr lang="en-US" sz="3600" b="1" dirty="0" smtClean="0">
                <a:effectLst>
                  <a:outerShdw blurRad="38100" dist="38100" dir="2700000" algn="tl">
                    <a:srgbClr val="000000">
                      <a:alpha val="43137"/>
                    </a:srgbClr>
                  </a:outerShdw>
                </a:effectLst>
              </a:rPr>
              <a:t>Appetite</a:t>
            </a:r>
          </a:p>
          <a:p>
            <a:r>
              <a:rPr lang="en-US" sz="3600" b="1" dirty="0" smtClean="0">
                <a:effectLst>
                  <a:outerShdw blurRad="38100" dist="38100" dir="2700000" algn="tl">
                    <a:srgbClr val="000000">
                      <a:alpha val="43137"/>
                    </a:srgbClr>
                  </a:outerShdw>
                </a:effectLst>
              </a:rPr>
              <a:t>Pain</a:t>
            </a:r>
          </a:p>
          <a:p>
            <a:r>
              <a:rPr lang="en-US" sz="3600" b="1" dirty="0" smtClean="0">
                <a:effectLst>
                  <a:outerShdw blurRad="38100" dist="38100" dir="2700000" algn="tl">
                    <a:srgbClr val="000000">
                      <a:alpha val="43137"/>
                    </a:srgbClr>
                  </a:outerShdw>
                </a:effectLst>
              </a:rPr>
              <a:t>Mood  </a:t>
            </a:r>
          </a:p>
          <a:p>
            <a:r>
              <a:rPr lang="en-US" sz="3600" b="1" dirty="0" smtClean="0">
                <a:effectLst>
                  <a:outerShdw blurRad="38100" dist="38100" dir="2700000" algn="tl">
                    <a:srgbClr val="000000">
                      <a:alpha val="43137"/>
                    </a:srgbClr>
                  </a:outerShdw>
                </a:effectLst>
              </a:rPr>
              <a:t>Immunity</a:t>
            </a:r>
            <a:endParaRPr lang="en-US" sz="3600" b="1" dirty="0">
              <a:effectLst>
                <a:outerShdw blurRad="38100" dist="38100" dir="2700000" algn="tl">
                  <a:srgbClr val="000000">
                    <a:alpha val="43137"/>
                  </a:srgbClr>
                </a:outerShdw>
              </a:effectLst>
            </a:endParaRPr>
          </a:p>
        </p:txBody>
      </p:sp>
      <p:sp>
        <p:nvSpPr>
          <p:cNvPr id="13" name="TextBox 12"/>
          <p:cNvSpPr txBox="1"/>
          <p:nvPr/>
        </p:nvSpPr>
        <p:spPr>
          <a:xfrm>
            <a:off x="3519361" y="1795696"/>
            <a:ext cx="2170787" cy="646331"/>
          </a:xfrm>
          <a:prstGeom prst="rect">
            <a:avLst/>
          </a:prstGeom>
          <a:noFill/>
        </p:spPr>
        <p:txBody>
          <a:bodyPr wrap="none" rtlCol="0">
            <a:spAutoFit/>
          </a:bodyPr>
          <a:lstStyle/>
          <a:p>
            <a:r>
              <a:rPr lang="en-US" sz="3600" b="1" dirty="0" smtClean="0">
                <a:effectLst>
                  <a:outerShdw blurRad="38100" dist="38100" dir="2700000" algn="tl">
                    <a:srgbClr val="000000">
                      <a:alpha val="43137"/>
                    </a:srgbClr>
                  </a:outerShdw>
                </a:effectLst>
              </a:rPr>
              <a:t>Dopamine</a:t>
            </a:r>
            <a:endParaRPr lang="en-US"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2205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38122"/>
          </a:xfrm>
          <a:prstGeom prst="rect">
            <a:avLst/>
          </a:prstGeom>
        </p:spPr>
      </p:pic>
      <p:pic>
        <p:nvPicPr>
          <p:cNvPr id="5" name="Picture 4"/>
          <p:cNvPicPr>
            <a:picLocks noChangeAspect="1"/>
          </p:cNvPicPr>
          <p:nvPr/>
        </p:nvPicPr>
        <p:blipFill>
          <a:blip r:embed="rId3"/>
          <a:stretch>
            <a:fillRect/>
          </a:stretch>
        </p:blipFill>
        <p:spPr>
          <a:xfrm>
            <a:off x="0" y="-9939"/>
            <a:ext cx="9144000" cy="6858000"/>
          </a:xfrm>
          <a:prstGeom prst="rect">
            <a:avLst/>
          </a:prstGeom>
        </p:spPr>
      </p:pic>
      <p:pic>
        <p:nvPicPr>
          <p:cNvPr id="6" name="Picture 5"/>
          <p:cNvPicPr>
            <a:picLocks noChangeAspect="1"/>
          </p:cNvPicPr>
          <p:nvPr/>
        </p:nvPicPr>
        <p:blipFill>
          <a:blip r:embed="rId4"/>
          <a:stretch>
            <a:fillRect/>
          </a:stretch>
        </p:blipFill>
        <p:spPr>
          <a:xfrm>
            <a:off x="-6493" y="-13252"/>
            <a:ext cx="9156986" cy="6851374"/>
          </a:xfrm>
          <a:prstGeom prst="rect">
            <a:avLst/>
          </a:prstGeom>
        </p:spPr>
      </p:pic>
      <p:pic>
        <p:nvPicPr>
          <p:cNvPr id="7" name="Picture 6"/>
          <p:cNvPicPr>
            <a:picLocks noChangeAspect="1"/>
          </p:cNvPicPr>
          <p:nvPr/>
        </p:nvPicPr>
        <p:blipFill>
          <a:blip r:embed="rId5"/>
          <a:stretch>
            <a:fillRect/>
          </a:stretch>
        </p:blipFill>
        <p:spPr>
          <a:xfrm>
            <a:off x="-6493" y="-1371600"/>
            <a:ext cx="9156986" cy="8074291"/>
          </a:xfrm>
          <a:prstGeom prst="rect">
            <a:avLst/>
          </a:prstGeom>
        </p:spPr>
      </p:pic>
      <p:pic>
        <p:nvPicPr>
          <p:cNvPr id="8" name="Picture 7"/>
          <p:cNvPicPr>
            <a:picLocks noChangeAspect="1"/>
          </p:cNvPicPr>
          <p:nvPr/>
        </p:nvPicPr>
        <p:blipFill>
          <a:blip r:embed="rId6"/>
          <a:stretch>
            <a:fillRect/>
          </a:stretch>
        </p:blipFill>
        <p:spPr>
          <a:xfrm>
            <a:off x="-6493" y="-214944"/>
            <a:ext cx="9213476" cy="7053066"/>
          </a:xfrm>
          <a:prstGeom prst="rect">
            <a:avLst/>
          </a:prstGeom>
        </p:spPr>
      </p:pic>
    </p:spTree>
    <p:extLst>
      <p:ext uri="{BB962C8B-B14F-4D97-AF65-F5344CB8AC3E}">
        <p14:creationId xmlns:p14="http://schemas.microsoft.com/office/powerpoint/2010/main" val="415349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5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5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50350" cy="6858000"/>
          </a:xfrm>
          <a:prstGeom prst="rect">
            <a:avLst/>
          </a:prstGeom>
          <a:solidFill>
            <a:srgbClr val="0070C0">
              <a:alpha val="59000"/>
            </a:srgbClr>
          </a:solidFill>
          <a:ln>
            <a:noFill/>
          </a:ln>
          <a:effectLst/>
        </p:spPr>
      </p:pic>
      <p:sp>
        <p:nvSpPr>
          <p:cNvPr id="2" name="Title 1"/>
          <p:cNvSpPr>
            <a:spLocks noGrp="1"/>
          </p:cNvSpPr>
          <p:nvPr>
            <p:ph type="ctrTitle"/>
          </p:nvPr>
        </p:nvSpPr>
        <p:spPr>
          <a:xfrm>
            <a:off x="3175" y="3048000"/>
            <a:ext cx="9144000" cy="1470025"/>
          </a:xfrm>
        </p:spPr>
        <p:txBody>
          <a:bodyPr>
            <a:normAutofit/>
          </a:bodyPr>
          <a:lstStyle/>
          <a:p>
            <a:r>
              <a:rPr lang="en-US" sz="4000" b="1" dirty="0" smtClean="0">
                <a:solidFill>
                  <a:schemeClr val="bg1"/>
                </a:solidFill>
              </a:rPr>
              <a:t>Nancy V. Rodway MD MS MPH FACOEM</a:t>
            </a:r>
            <a:endParaRPr lang="en-US" sz="4000" b="1" dirty="0">
              <a:solidFill>
                <a:schemeClr val="bg1"/>
              </a:solidFill>
            </a:endParaRPr>
          </a:p>
        </p:txBody>
      </p:sp>
      <p:sp>
        <p:nvSpPr>
          <p:cNvPr id="3" name="Subtitle 2"/>
          <p:cNvSpPr>
            <a:spLocks noGrp="1"/>
          </p:cNvSpPr>
          <p:nvPr>
            <p:ph type="subTitle" idx="1"/>
          </p:nvPr>
        </p:nvSpPr>
        <p:spPr>
          <a:xfrm>
            <a:off x="228600" y="5410200"/>
            <a:ext cx="8686800" cy="1143000"/>
          </a:xfrm>
          <a:solidFill>
            <a:srgbClr val="5186D3">
              <a:alpha val="34000"/>
            </a:srgbClr>
          </a:solidFill>
        </p:spPr>
        <p:txBody>
          <a:bodyPr>
            <a:normAutofit fontScale="77500" lnSpcReduction="20000"/>
          </a:bodyPr>
          <a:lstStyle/>
          <a:p>
            <a:r>
              <a:rPr lang="en-US" sz="2800" b="1" dirty="0" smtClean="0">
                <a:solidFill>
                  <a:schemeClr val="bg1"/>
                </a:solidFill>
              </a:rPr>
              <a:t>Medical Director Lake County General Health District</a:t>
            </a:r>
          </a:p>
          <a:p>
            <a:r>
              <a:rPr lang="en-US" b="1" dirty="0" smtClean="0">
                <a:solidFill>
                  <a:schemeClr val="bg1"/>
                </a:solidFill>
              </a:rPr>
              <a:t>Occupational and Preventive Medicine</a:t>
            </a:r>
          </a:p>
          <a:p>
            <a:r>
              <a:rPr lang="en-US" b="1" dirty="0" smtClean="0">
                <a:solidFill>
                  <a:schemeClr val="bg1"/>
                </a:solidFill>
              </a:rPr>
              <a:t>Anatomic and Clinical Pathology</a:t>
            </a:r>
            <a:endParaRPr lang="en-US" b="1" dirty="0">
              <a:solidFill>
                <a:schemeClr val="bg1"/>
              </a:solidFill>
            </a:endParaRPr>
          </a:p>
        </p:txBody>
      </p:sp>
    </p:spTree>
    <p:extLst>
      <p:ext uri="{BB962C8B-B14F-4D97-AF65-F5344CB8AC3E}">
        <p14:creationId xmlns:p14="http://schemas.microsoft.com/office/powerpoint/2010/main" val="42660887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41" y="-231966"/>
            <a:ext cx="9163082" cy="7321931"/>
          </a:xfrm>
          <a:prstGeom prst="rect">
            <a:avLst/>
          </a:prstGeom>
        </p:spPr>
      </p:pic>
    </p:spTree>
    <p:extLst>
      <p:ext uri="{BB962C8B-B14F-4D97-AF65-F5344CB8AC3E}">
        <p14:creationId xmlns:p14="http://schemas.microsoft.com/office/powerpoint/2010/main" val="1187760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Addiction steps</a:t>
            </a:r>
            <a:endParaRPr lang="en-US" b="1" dirty="0"/>
          </a:p>
        </p:txBody>
      </p:sp>
      <p:sp>
        <p:nvSpPr>
          <p:cNvPr id="3" name="Content Placeholder 2"/>
          <p:cNvSpPr>
            <a:spLocks noGrp="1"/>
          </p:cNvSpPr>
          <p:nvPr>
            <p:ph idx="1"/>
          </p:nvPr>
        </p:nvSpPr>
        <p:spPr>
          <a:xfrm>
            <a:off x="457200" y="1600200"/>
            <a:ext cx="8229600" cy="4800600"/>
          </a:xfrm>
        </p:spPr>
        <p:txBody>
          <a:bodyPr>
            <a:normAutofit/>
          </a:bodyPr>
          <a:lstStyle/>
          <a:p>
            <a:pPr marL="514350" indent="-514350">
              <a:buFont typeface="+mj-lt"/>
              <a:buAutoNum type="arabicPeriod"/>
            </a:pPr>
            <a:r>
              <a:rPr lang="en-US" sz="3600" b="1" i="1" dirty="0" smtClean="0">
                <a:solidFill>
                  <a:srgbClr val="FF0000"/>
                </a:solidFill>
                <a:effectLst>
                  <a:outerShdw blurRad="38100" dist="38100" dir="2700000" algn="tl">
                    <a:srgbClr val="000000">
                      <a:alpha val="43137"/>
                    </a:srgbClr>
                  </a:outerShdw>
                </a:effectLst>
              </a:rPr>
              <a:t>First use is voluntary</a:t>
            </a:r>
          </a:p>
          <a:p>
            <a:pPr marL="514350" indent="-514350">
              <a:buFont typeface="+mj-lt"/>
              <a:buAutoNum type="arabicPeriod"/>
            </a:pPr>
            <a:r>
              <a:rPr lang="en-US" dirty="0" smtClean="0"/>
              <a:t>Nerve pathways opened then “greased”</a:t>
            </a:r>
          </a:p>
          <a:p>
            <a:pPr marL="514350" indent="-514350">
              <a:buFont typeface="+mj-lt"/>
              <a:buAutoNum type="arabicPeriod"/>
            </a:pPr>
            <a:r>
              <a:rPr lang="en-US" dirty="0"/>
              <a:t>Cellular changes with one dose</a:t>
            </a:r>
          </a:p>
          <a:p>
            <a:pPr marL="514350" indent="-514350">
              <a:buFont typeface="+mj-lt"/>
              <a:buAutoNum type="arabicPeriod"/>
            </a:pPr>
            <a:r>
              <a:rPr lang="en-US" dirty="0" smtClean="0"/>
              <a:t>Self control then impaired (hallmark of addiction)</a:t>
            </a:r>
          </a:p>
          <a:p>
            <a:pPr marL="514350" indent="-514350">
              <a:buFont typeface="+mj-lt"/>
              <a:buAutoNum type="arabicPeriod"/>
            </a:pPr>
            <a:r>
              <a:rPr lang="en-US" dirty="0" smtClean="0"/>
              <a:t>Need more stimulation to achieve the same effect</a:t>
            </a:r>
          </a:p>
          <a:p>
            <a:pPr marL="514350" indent="-514350">
              <a:buFont typeface="+mj-lt"/>
              <a:buAutoNum type="arabicPeriod"/>
            </a:pPr>
            <a:r>
              <a:rPr lang="en-US" dirty="0" smtClean="0"/>
              <a:t>Brain </a:t>
            </a:r>
            <a:r>
              <a:rPr lang="en-US" dirty="0"/>
              <a:t>shows </a:t>
            </a:r>
            <a:r>
              <a:rPr lang="en-US" dirty="0" smtClean="0"/>
              <a:t>visible changes in three months</a:t>
            </a:r>
            <a:endParaRPr lang="en-US" dirty="0"/>
          </a:p>
          <a:p>
            <a:endParaRPr lang="en-US" dirty="0"/>
          </a:p>
        </p:txBody>
      </p:sp>
    </p:spTree>
    <p:extLst>
      <p:ext uri="{BB962C8B-B14F-4D97-AF65-F5344CB8AC3E}">
        <p14:creationId xmlns:p14="http://schemas.microsoft.com/office/powerpoint/2010/main" val="6568104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Addiction Risk Factors</a:t>
            </a:r>
            <a:endParaRPr lang="en-US" b="1" dirty="0"/>
          </a:p>
        </p:txBody>
      </p:sp>
      <p:sp>
        <p:nvSpPr>
          <p:cNvPr id="4" name="Content Placeholder 3"/>
          <p:cNvSpPr>
            <a:spLocks noGrp="1"/>
          </p:cNvSpPr>
          <p:nvPr>
            <p:ph idx="1"/>
          </p:nvPr>
        </p:nvSpPr>
        <p:spPr/>
        <p:txBody>
          <a:bodyPr>
            <a:normAutofit/>
          </a:bodyPr>
          <a:lstStyle/>
          <a:p>
            <a:r>
              <a:rPr lang="en-US" dirty="0" smtClean="0"/>
              <a:t>Aggressive behavior in childhood</a:t>
            </a:r>
          </a:p>
          <a:p>
            <a:r>
              <a:rPr lang="en-US" dirty="0" smtClean="0"/>
              <a:t>Lack of parental supervision</a:t>
            </a:r>
          </a:p>
          <a:p>
            <a:r>
              <a:rPr lang="en-US" dirty="0" smtClean="0"/>
              <a:t>Poor social skills</a:t>
            </a:r>
          </a:p>
          <a:p>
            <a:r>
              <a:rPr lang="en-US" dirty="0" smtClean="0"/>
              <a:t>Availability of drugs in school</a:t>
            </a:r>
          </a:p>
          <a:p>
            <a:r>
              <a:rPr lang="en-US" dirty="0" smtClean="0"/>
              <a:t>Community poverty</a:t>
            </a:r>
          </a:p>
          <a:p>
            <a:r>
              <a:rPr lang="en-US" b="1" dirty="0" smtClean="0">
                <a:solidFill>
                  <a:srgbClr val="FF0000"/>
                </a:solidFill>
                <a:effectLst>
                  <a:outerShdw blurRad="38100" dist="38100" dir="2700000" algn="tl">
                    <a:srgbClr val="000000">
                      <a:alpha val="43137"/>
                    </a:srgbClr>
                  </a:outerShdw>
                </a:effectLst>
              </a:rPr>
              <a:t>Social isolation for girls</a:t>
            </a:r>
          </a:p>
          <a:p>
            <a:r>
              <a:rPr lang="en-US" b="1" dirty="0" smtClean="0">
                <a:solidFill>
                  <a:srgbClr val="FF0000"/>
                </a:solidFill>
                <a:effectLst>
                  <a:outerShdw blurRad="38100" dist="38100" dir="2700000" algn="tl">
                    <a:srgbClr val="000000">
                      <a:alpha val="43137"/>
                    </a:srgbClr>
                  </a:outerShdw>
                </a:effectLst>
              </a:rPr>
              <a:t>Lack of extra-curricular activities for boys</a:t>
            </a:r>
            <a:endParaRPr lang="en-US" b="1" dirty="0">
              <a:solidFill>
                <a:srgbClr val="FF0000"/>
              </a:solidFill>
              <a:effectLst>
                <a:outerShdw blurRad="38100" dist="38100" dir="2700000" algn="tl">
                  <a:srgbClr val="000000">
                    <a:alpha val="43137"/>
                  </a:srgbClr>
                </a:outerShdw>
              </a:effectLst>
            </a:endParaRPr>
          </a:p>
        </p:txBody>
      </p:sp>
      <p:sp>
        <p:nvSpPr>
          <p:cNvPr id="3" name="Text Placeholder 2"/>
          <p:cNvSpPr>
            <a:spLocks noGrp="1"/>
          </p:cNvSpPr>
          <p:nvPr>
            <p:ph type="body" idx="4294967295"/>
          </p:nvPr>
        </p:nvSpPr>
        <p:spPr>
          <a:xfrm>
            <a:off x="0" y="1535113"/>
            <a:ext cx="4040188" cy="639762"/>
          </a:xfrm>
        </p:spPr>
        <p:txBody>
          <a:bodyPr>
            <a:normAutofit/>
          </a:bodyPr>
          <a:lstStyle/>
          <a:p>
            <a:pPr marL="0" indent="0">
              <a:buNone/>
            </a:pPr>
            <a:r>
              <a:rPr lang="en-US" dirty="0" smtClean="0"/>
              <a:t>		</a:t>
            </a:r>
            <a:endParaRPr lang="en-US" dirty="0"/>
          </a:p>
        </p:txBody>
      </p:sp>
      <p:sp>
        <p:nvSpPr>
          <p:cNvPr id="7" name="TextBox 6"/>
          <p:cNvSpPr txBox="1"/>
          <p:nvPr/>
        </p:nvSpPr>
        <p:spPr>
          <a:xfrm>
            <a:off x="381000" y="6019800"/>
            <a:ext cx="8236614" cy="646331"/>
          </a:xfrm>
          <a:prstGeom prst="rect">
            <a:avLst/>
          </a:prstGeom>
          <a:noFill/>
        </p:spPr>
        <p:txBody>
          <a:bodyPr wrap="none" rtlCol="0">
            <a:spAutoFit/>
          </a:bodyPr>
          <a:lstStyle/>
          <a:p>
            <a:r>
              <a:rPr lang="en-US" dirty="0" smtClean="0"/>
              <a:t>NIDA Drugs, Brains, and Behavior. The Science of Addiction July 2014 Pub No. 14-5605</a:t>
            </a:r>
          </a:p>
          <a:p>
            <a:r>
              <a:rPr lang="en-US" dirty="0" smtClean="0"/>
              <a:t>The Teenage Brain by Frances E. Jensen, MD</a:t>
            </a:r>
            <a:endParaRPr lang="en-US" dirty="0"/>
          </a:p>
        </p:txBody>
      </p:sp>
    </p:spTree>
    <p:extLst>
      <p:ext uri="{BB962C8B-B14F-4D97-AF65-F5344CB8AC3E}">
        <p14:creationId xmlns:p14="http://schemas.microsoft.com/office/powerpoint/2010/main" val="2497877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6443" y="-381000"/>
            <a:ext cx="4775200" cy="7162800"/>
          </a:xfrm>
          <a:prstGeom prst="rect">
            <a:avLst/>
          </a:prstGeom>
        </p:spPr>
      </p:pic>
      <p:sp>
        <p:nvSpPr>
          <p:cNvPr id="2" name="Title 1"/>
          <p:cNvSpPr>
            <a:spLocks noGrp="1"/>
          </p:cNvSpPr>
          <p:nvPr>
            <p:ph type="ctrTitle"/>
          </p:nvPr>
        </p:nvSpPr>
        <p:spPr>
          <a:xfrm>
            <a:off x="1143000" y="228600"/>
            <a:ext cx="7772400" cy="1470025"/>
          </a:xfrm>
        </p:spPr>
        <p:txBody>
          <a:bodyPr>
            <a:noAutofit/>
          </a:bodyPr>
          <a:lstStyle/>
          <a:p>
            <a:pPr algn="r"/>
            <a:r>
              <a:rPr lang="en-US" sz="5400" b="1" dirty="0">
                <a:effectLst>
                  <a:outerShdw blurRad="38100" dist="38100" dir="2700000" algn="tl">
                    <a:srgbClr val="000000">
                      <a:alpha val="43137"/>
                    </a:srgbClr>
                  </a:outerShdw>
                </a:effectLst>
              </a:rPr>
              <a:t>The teenage brain is </a:t>
            </a:r>
            <a:r>
              <a:rPr lang="en-US" sz="5400" b="1" dirty="0" smtClean="0">
                <a:effectLst>
                  <a:outerShdw blurRad="38100" dist="38100" dir="2700000" algn="tl">
                    <a:srgbClr val="000000">
                      <a:alpha val="43137"/>
                    </a:srgbClr>
                  </a:outerShdw>
                </a:effectLst>
              </a:rPr>
              <a:t/>
            </a:r>
            <a:br>
              <a:rPr lang="en-US" sz="5400" b="1" dirty="0" smtClean="0">
                <a:effectLst>
                  <a:outerShdw blurRad="38100" dist="38100" dir="2700000" algn="tl">
                    <a:srgbClr val="000000">
                      <a:alpha val="43137"/>
                    </a:srgbClr>
                  </a:outerShdw>
                </a:effectLst>
              </a:rPr>
            </a:br>
            <a:r>
              <a:rPr lang="en-US" sz="5400" b="1" dirty="0" smtClean="0">
                <a:effectLst>
                  <a:outerShdw blurRad="38100" dist="38100" dir="2700000" algn="tl">
                    <a:srgbClr val="000000">
                      <a:alpha val="43137"/>
                    </a:srgbClr>
                  </a:outerShdw>
                </a:effectLst>
              </a:rPr>
              <a:t>ripe </a:t>
            </a:r>
            <a:r>
              <a:rPr lang="en-US" sz="5400" b="1" dirty="0">
                <a:effectLst>
                  <a:outerShdw blurRad="38100" dist="38100" dir="2700000" algn="tl">
                    <a:srgbClr val="000000">
                      <a:alpha val="43137"/>
                    </a:srgbClr>
                  </a:outerShdw>
                </a:effectLst>
              </a:rPr>
              <a:t>for addiction</a:t>
            </a:r>
          </a:p>
        </p:txBody>
      </p:sp>
      <p:sp>
        <p:nvSpPr>
          <p:cNvPr id="3" name="Subtitle 2"/>
          <p:cNvSpPr>
            <a:spLocks noGrp="1"/>
          </p:cNvSpPr>
          <p:nvPr>
            <p:ph type="subTitle" idx="1"/>
          </p:nvPr>
        </p:nvSpPr>
        <p:spPr>
          <a:xfrm>
            <a:off x="4841460" y="2895600"/>
            <a:ext cx="3352800" cy="1752600"/>
          </a:xfrm>
        </p:spPr>
        <p:txBody>
          <a:bodyPr/>
          <a:lstStyle/>
          <a:p>
            <a:endParaRPr lang="en-US" dirty="0"/>
          </a:p>
        </p:txBody>
      </p:sp>
    </p:spTree>
    <p:extLst>
      <p:ext uri="{BB962C8B-B14F-4D97-AF65-F5344CB8AC3E}">
        <p14:creationId xmlns:p14="http://schemas.microsoft.com/office/powerpoint/2010/main" val="26824038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70899" y="233723"/>
            <a:ext cx="6002201" cy="6624277"/>
          </a:xfrm>
          <a:prstGeom prst="rect">
            <a:avLst/>
          </a:prstGeom>
        </p:spPr>
      </p:pic>
    </p:spTree>
    <p:extLst>
      <p:ext uri="{BB962C8B-B14F-4D97-AF65-F5344CB8AC3E}">
        <p14:creationId xmlns:p14="http://schemas.microsoft.com/office/powerpoint/2010/main" val="67328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i="1" dirty="0" smtClean="0">
                <a:solidFill>
                  <a:srgbClr val="FF0000"/>
                </a:solidFill>
                <a:effectLst>
                  <a:outerShdw blurRad="38100" dist="38100" dir="2700000" algn="tl">
                    <a:srgbClr val="000000">
                      <a:alpha val="43137"/>
                    </a:srgbClr>
                  </a:outerShdw>
                </a:effectLst>
              </a:rPr>
              <a:t>Human brain</a:t>
            </a:r>
            <a:endParaRPr lang="en-US" sz="6000" i="1"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8229600" cy="4876800"/>
          </a:xfrm>
        </p:spPr>
        <p:txBody>
          <a:bodyPr>
            <a:normAutofit/>
          </a:bodyPr>
          <a:lstStyle/>
          <a:p>
            <a:r>
              <a:rPr lang="en-US" dirty="0" smtClean="0"/>
              <a:t>Not fully developed until mid to late 20s, especially males</a:t>
            </a:r>
          </a:p>
          <a:p>
            <a:r>
              <a:rPr lang="en-US" dirty="0" smtClean="0"/>
              <a:t>The frontal lobe EXECUTIVE FUNCTION is NOT CONNECTED TO EMOTION CENTER</a:t>
            </a:r>
          </a:p>
          <a:p>
            <a:r>
              <a:rPr lang="en-US" dirty="0" smtClean="0"/>
              <a:t>The teenage brain makes more dopamine and has more excitatory neurons; few inhibitory ones</a:t>
            </a:r>
          </a:p>
          <a:p>
            <a:r>
              <a:rPr lang="en-US" dirty="0" smtClean="0"/>
              <a:t>Teenage years: anatomically is best time in life to learn new behaviors, even bad ones</a:t>
            </a:r>
          </a:p>
        </p:txBody>
      </p:sp>
    </p:spTree>
    <p:extLst>
      <p:ext uri="{BB962C8B-B14F-4D97-AF65-F5344CB8AC3E}">
        <p14:creationId xmlns:p14="http://schemas.microsoft.com/office/powerpoint/2010/main" val="146275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38200" y="228600"/>
            <a:ext cx="7772400" cy="1470025"/>
          </a:xfrm>
        </p:spPr>
        <p:txBody>
          <a:bodyPr>
            <a:normAutofit fontScale="90000"/>
          </a:bodyPr>
          <a:lstStyle/>
          <a:p>
            <a:r>
              <a:rPr lang="en-US" sz="6000" i="1" dirty="0" smtClean="0">
                <a:solidFill>
                  <a:srgbClr val="FF0000"/>
                </a:solidFill>
                <a:effectLst>
                  <a:outerShdw blurRad="38100" dist="38100" dir="2700000" algn="tl">
                    <a:srgbClr val="000000">
                      <a:alpha val="43137"/>
                    </a:srgbClr>
                  </a:outerShdw>
                </a:effectLst>
              </a:rPr>
              <a:t>Addiction is hardwired into the teenage brain</a:t>
            </a:r>
            <a:endParaRPr lang="en-US" sz="6000" i="1" dirty="0">
              <a:solidFill>
                <a:srgbClr val="FF0000"/>
              </a:solidFill>
              <a:effectLst>
                <a:outerShdw blurRad="38100" dist="38100" dir="2700000" algn="tl">
                  <a:srgbClr val="000000">
                    <a:alpha val="43137"/>
                  </a:srgbClr>
                </a:outerShdw>
              </a:effectLst>
            </a:endParaRPr>
          </a:p>
        </p:txBody>
      </p:sp>
      <p:sp>
        <p:nvSpPr>
          <p:cNvPr id="5" name="Subtitle 4"/>
          <p:cNvSpPr>
            <a:spLocks noGrp="1"/>
          </p:cNvSpPr>
          <p:nvPr>
            <p:ph type="subTitle" idx="1"/>
          </p:nvPr>
        </p:nvSpPr>
        <p:spPr>
          <a:xfrm>
            <a:off x="685800" y="2133600"/>
            <a:ext cx="7543800" cy="4038600"/>
          </a:xfrm>
        </p:spPr>
        <p:txBody>
          <a:bodyPr>
            <a:noAutofit/>
          </a:bodyPr>
          <a:lstStyle/>
          <a:p>
            <a:r>
              <a:rPr lang="en-US" sz="3600" b="1" dirty="0">
                <a:solidFill>
                  <a:schemeClr val="tx1"/>
                </a:solidFill>
              </a:rPr>
              <a:t>I</a:t>
            </a:r>
            <a:r>
              <a:rPr lang="en-US" sz="3600" b="1" dirty="0" smtClean="0">
                <a:solidFill>
                  <a:schemeClr val="tx1"/>
                </a:solidFill>
              </a:rPr>
              <a:t>f a person is exposure to an addictive substance before the brain is mature (mid-20s), the frontal brain (executive brain) has little control over the “decision,” the nerve pathways formed are far stronger, and the dopamine reward is far more intense. Rehabilitation is far more difficult</a:t>
            </a:r>
            <a:endParaRPr lang="en-US" sz="3600" b="1" dirty="0">
              <a:solidFill>
                <a:schemeClr val="tx1"/>
              </a:solidFill>
            </a:endParaRPr>
          </a:p>
        </p:txBody>
      </p:sp>
    </p:spTree>
    <p:extLst>
      <p:ext uri="{BB962C8B-B14F-4D97-AF65-F5344CB8AC3E}">
        <p14:creationId xmlns:p14="http://schemas.microsoft.com/office/powerpoint/2010/main" val="8014398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smtClean="0"/>
              <a:t>Addictions starting in teenagers/young adults are neurologically, chemically and behaviorally worse</a:t>
            </a:r>
            <a:endParaRPr lang="en-US" b="1" dirty="0"/>
          </a:p>
        </p:txBody>
      </p:sp>
      <p:sp>
        <p:nvSpPr>
          <p:cNvPr id="3" name="Subtitle 2"/>
          <p:cNvSpPr>
            <a:spLocks noGrp="1"/>
          </p:cNvSpPr>
          <p:nvPr>
            <p:ph type="subTitle" idx="1"/>
          </p:nvPr>
        </p:nvSpPr>
        <p:spPr>
          <a:xfrm>
            <a:off x="1371600" y="4800600"/>
            <a:ext cx="6400800" cy="1752600"/>
          </a:xfrm>
        </p:spPr>
        <p:txBody>
          <a:bodyPr/>
          <a:lstStyle/>
          <a:p>
            <a:r>
              <a:rPr lang="en-US" b="1" dirty="0" smtClean="0"/>
              <a:t>Rehabilitation less successful</a:t>
            </a:r>
            <a:endParaRPr lang="en-US" b="1" dirty="0"/>
          </a:p>
        </p:txBody>
      </p:sp>
    </p:spTree>
    <p:extLst>
      <p:ext uri="{BB962C8B-B14F-4D97-AF65-F5344CB8AC3E}">
        <p14:creationId xmlns:p14="http://schemas.microsoft.com/office/powerpoint/2010/main" val="1534710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5400" b="1" dirty="0" smtClean="0">
                <a:solidFill>
                  <a:srgbClr val="FF0000"/>
                </a:solidFill>
                <a:effectLst>
                  <a:outerShdw blurRad="38100" dist="38100" dir="2700000" algn="tl">
                    <a:srgbClr val="000000">
                      <a:alpha val="43137"/>
                    </a:srgbClr>
                  </a:outerShdw>
                </a:effectLst>
              </a:rPr>
              <a:t>What can a parent do?</a:t>
            </a:r>
            <a:endParaRPr lang="en-US" sz="5400" b="1" dirty="0">
              <a:solidFill>
                <a:srgbClr val="FF0000"/>
              </a:solidFill>
              <a:effectLst>
                <a:outerShdw blurRad="38100" dist="38100" dir="2700000" algn="tl">
                  <a:srgbClr val="000000">
                    <a:alpha val="43137"/>
                  </a:srgbClr>
                </a:outerShdw>
              </a:effectLst>
            </a:endParaRPr>
          </a:p>
        </p:txBody>
      </p:sp>
      <p:sp>
        <p:nvSpPr>
          <p:cNvPr id="5" name="Content Placeholder 4"/>
          <p:cNvSpPr>
            <a:spLocks noGrp="1"/>
          </p:cNvSpPr>
          <p:nvPr>
            <p:ph idx="1"/>
          </p:nvPr>
        </p:nvSpPr>
        <p:spPr>
          <a:xfrm>
            <a:off x="457200" y="1752600"/>
            <a:ext cx="8229600" cy="4876800"/>
          </a:xfrm>
        </p:spPr>
        <p:txBody>
          <a:bodyPr>
            <a:normAutofit/>
          </a:bodyPr>
          <a:lstStyle/>
          <a:p>
            <a:r>
              <a:rPr lang="en-US" sz="3600" b="1" dirty="0" smtClean="0"/>
              <a:t>Fear of losing their parent’s trust and respect is the greatest deterrent to drug use</a:t>
            </a:r>
          </a:p>
          <a:p>
            <a:r>
              <a:rPr lang="en-US" sz="3600" b="1" dirty="0" smtClean="0"/>
              <a:t>Set an example</a:t>
            </a:r>
          </a:p>
          <a:p>
            <a:r>
              <a:rPr lang="en-US" sz="3600" b="1" dirty="0" smtClean="0"/>
              <a:t>Control the environment</a:t>
            </a:r>
          </a:p>
          <a:p>
            <a:r>
              <a:rPr lang="en-US" sz="3600" b="1" dirty="0" smtClean="0"/>
              <a:t>Limit exposures to stressful events</a:t>
            </a:r>
            <a:endParaRPr lang="en-US" sz="3600" b="1" dirty="0"/>
          </a:p>
        </p:txBody>
      </p:sp>
    </p:spTree>
    <p:extLst>
      <p:ext uri="{BB962C8B-B14F-4D97-AF65-F5344CB8AC3E}">
        <p14:creationId xmlns:p14="http://schemas.microsoft.com/office/powerpoint/2010/main" val="30831330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CFFD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t>The sad chemical is cortisol</a:t>
            </a:r>
            <a:endParaRPr lang="en-US" sz="5400" b="1" dirty="0"/>
          </a:p>
        </p:txBody>
      </p:sp>
      <p:sp>
        <p:nvSpPr>
          <p:cNvPr id="3" name="Subtitle 2"/>
          <p:cNvSpPr>
            <a:spLocks noGrp="1"/>
          </p:cNvSpPr>
          <p:nvPr>
            <p:ph type="subTitle" idx="4294967295"/>
          </p:nvPr>
        </p:nvSpPr>
        <p:spPr>
          <a:xfrm>
            <a:off x="0" y="3886200"/>
            <a:ext cx="6400800" cy="1752600"/>
          </a:xfrm>
        </p:spPr>
        <p:txBody>
          <a:bodyPr/>
          <a:lstStyle/>
          <a:p>
            <a:pPr marL="0" indent="0">
              <a:buNone/>
            </a:pP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600200"/>
            <a:ext cx="4800600"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5230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t>Objectives</a:t>
            </a:r>
            <a:endParaRPr lang="en-US" sz="5400" b="1" dirty="0"/>
          </a:p>
        </p:txBody>
      </p:sp>
      <p:sp>
        <p:nvSpPr>
          <p:cNvPr id="3" name="Content Placeholder 2"/>
          <p:cNvSpPr>
            <a:spLocks noGrp="1"/>
          </p:cNvSpPr>
          <p:nvPr>
            <p:ph idx="1"/>
          </p:nvPr>
        </p:nvSpPr>
        <p:spPr/>
        <p:txBody>
          <a:bodyPr>
            <a:normAutofit lnSpcReduction="10000"/>
          </a:bodyPr>
          <a:lstStyle/>
          <a:p>
            <a:r>
              <a:rPr lang="en-US" sz="3600" b="1" dirty="0" smtClean="0"/>
              <a:t>Provide an overview of the physiology of and risk factors for addiction, especially for the teenager</a:t>
            </a:r>
          </a:p>
          <a:p>
            <a:r>
              <a:rPr lang="en-US" sz="3600" b="1" dirty="0"/>
              <a:t>Provide detailed information about the opiate epidemic and local community response</a:t>
            </a:r>
          </a:p>
          <a:p>
            <a:r>
              <a:rPr lang="en-US" sz="3600" b="1" dirty="0" smtClean="0"/>
              <a:t>Jump into legalization of marijuana:  the medical and regulatory consequences</a:t>
            </a:r>
            <a:endParaRPr lang="en-US" sz="3600" b="1" dirty="0"/>
          </a:p>
        </p:txBody>
      </p:sp>
    </p:spTree>
    <p:extLst>
      <p:ext uri="{BB962C8B-B14F-4D97-AF65-F5344CB8AC3E}">
        <p14:creationId xmlns:p14="http://schemas.microsoft.com/office/powerpoint/2010/main" val="16341980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CFFD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8801"/>
            <a:ext cx="7924800" cy="1771650"/>
          </a:xfrm>
        </p:spPr>
        <p:txBody>
          <a:bodyPr>
            <a:normAutofit/>
          </a:bodyPr>
          <a:lstStyle/>
          <a:p>
            <a:r>
              <a:rPr lang="en-US" b="1" dirty="0" smtClean="0"/>
              <a:t>Cortisol helps mammals  respond to anticipated stressors</a:t>
            </a:r>
            <a:endParaRPr lang="en-US" b="1" dirty="0"/>
          </a:p>
        </p:txBody>
      </p:sp>
      <p:sp>
        <p:nvSpPr>
          <p:cNvPr id="3" name="Subtitle 2"/>
          <p:cNvSpPr>
            <a:spLocks noGrp="1"/>
          </p:cNvSpPr>
          <p:nvPr>
            <p:ph type="subTitle" idx="1"/>
          </p:nvPr>
        </p:nvSpPr>
        <p:spPr>
          <a:xfrm>
            <a:off x="762000" y="3886200"/>
            <a:ext cx="7543800" cy="1752600"/>
          </a:xfrm>
        </p:spPr>
        <p:txBody>
          <a:bodyPr>
            <a:normAutofit/>
          </a:bodyPr>
          <a:lstStyle/>
          <a:p>
            <a:r>
              <a:rPr lang="en-US" sz="3600" b="1" dirty="0" smtClean="0">
                <a:solidFill>
                  <a:srgbClr val="FF0000"/>
                </a:solidFill>
                <a:effectLst>
                  <a:outerShdw blurRad="38100" dist="38100" dir="2700000" algn="tl">
                    <a:srgbClr val="000000">
                      <a:alpha val="43137"/>
                    </a:srgbClr>
                  </a:outerShdw>
                </a:effectLst>
              </a:rPr>
              <a:t>Our brain can create virtual stressors</a:t>
            </a:r>
            <a:endParaRPr lang="en-US" sz="36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3966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CFFD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b="1" dirty="0" smtClean="0">
                <a:effectLst>
                  <a:outerShdw blurRad="38100" dist="38100" dir="2700000" algn="tl">
                    <a:srgbClr val="000000">
                      <a:alpha val="43137"/>
                    </a:srgbClr>
                  </a:outerShdw>
                </a:effectLst>
              </a:rPr>
              <a:t>Too much cortisol</a:t>
            </a:r>
            <a:endParaRPr lang="en-US" sz="54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normAutofit/>
          </a:bodyPr>
          <a:lstStyle/>
          <a:p>
            <a:r>
              <a:rPr lang="en-US" sz="4000" b="1" dirty="0" smtClean="0">
                <a:solidFill>
                  <a:srgbClr val="FF0000"/>
                </a:solidFill>
                <a:effectLst>
                  <a:outerShdw blurRad="38100" dist="38100" dir="2700000" algn="tl">
                    <a:srgbClr val="000000">
                      <a:alpha val="43137"/>
                    </a:srgbClr>
                  </a:outerShdw>
                </a:effectLst>
              </a:rPr>
              <a:t>Can lead to depression</a:t>
            </a:r>
          </a:p>
          <a:p>
            <a:r>
              <a:rPr lang="en-US" sz="4000" b="1" dirty="0" smtClean="0">
                <a:solidFill>
                  <a:srgbClr val="FF0000"/>
                </a:solidFill>
                <a:effectLst>
                  <a:outerShdw blurRad="38100" dist="38100" dir="2700000" algn="tl">
                    <a:srgbClr val="000000">
                      <a:alpha val="43137"/>
                    </a:srgbClr>
                  </a:outerShdw>
                </a:effectLst>
              </a:rPr>
              <a:t>Can lead to addictions</a:t>
            </a:r>
            <a:endParaRPr lang="en-US" sz="40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2051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30" y="0"/>
            <a:ext cx="9177130" cy="689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3634" y="2667000"/>
            <a:ext cx="5960165" cy="3448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22997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19878"/>
            <a:ext cx="9124122" cy="6850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15230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22801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28600" y="533400"/>
            <a:ext cx="8229600" cy="1143000"/>
          </a:xfrm>
        </p:spPr>
        <p:txBody>
          <a:bodyPr>
            <a:noAutofit/>
          </a:bodyPr>
          <a:lstStyle/>
          <a:p>
            <a:pPr algn="l"/>
            <a:r>
              <a:rPr lang="en-US" sz="4800" b="1" dirty="0" smtClean="0">
                <a:effectLst>
                  <a:outerShdw blurRad="38100" dist="38100" dir="2700000" algn="tl">
                    <a:srgbClr val="000000">
                      <a:alpha val="43137"/>
                    </a:srgbClr>
                  </a:outerShdw>
                </a:effectLst>
              </a:rPr>
              <a:t>Treatment of </a:t>
            </a:r>
            <a:br>
              <a:rPr lang="en-US" sz="4800" b="1" dirty="0" smtClean="0">
                <a:effectLst>
                  <a:outerShdw blurRad="38100" dist="38100" dir="2700000" algn="tl">
                    <a:srgbClr val="000000">
                      <a:alpha val="43137"/>
                    </a:srgbClr>
                  </a:outerShdw>
                </a:effectLst>
              </a:rPr>
            </a:br>
            <a:r>
              <a:rPr lang="en-US" sz="4800" b="1" dirty="0" smtClean="0">
                <a:effectLst>
                  <a:outerShdw blurRad="38100" dist="38100" dir="2700000" algn="tl">
                    <a:srgbClr val="000000">
                      <a:alpha val="43137"/>
                    </a:srgbClr>
                  </a:outerShdw>
                </a:effectLst>
              </a:rPr>
              <a:t>addictions</a:t>
            </a:r>
            <a:endParaRPr lang="en-US" sz="4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23915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304800" y="5486400"/>
            <a:ext cx="8839200" cy="1470025"/>
          </a:xfrm>
        </p:spPr>
        <p:txBody>
          <a:bodyPr>
            <a:noAutofit/>
          </a:bodyPr>
          <a:lstStyle/>
          <a:p>
            <a:r>
              <a:rPr lang="en-US" sz="4800" b="1" dirty="0" smtClean="0">
                <a:solidFill>
                  <a:schemeClr val="bg1"/>
                </a:solidFill>
                <a:effectLst>
                  <a:outerShdw blurRad="38100" dist="38100" dir="2700000" algn="tl">
                    <a:srgbClr val="000000">
                      <a:alpha val="43137"/>
                    </a:srgbClr>
                  </a:outerShdw>
                </a:effectLst>
              </a:rPr>
              <a:t>Treatment starts with withdrawal</a:t>
            </a:r>
            <a:endParaRPr lang="en-US" sz="4800" b="1" dirty="0">
              <a:solidFill>
                <a:schemeClr val="bg1"/>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762000" y="228600"/>
            <a:ext cx="7620000" cy="2133600"/>
          </a:xfrm>
          <a:noFill/>
        </p:spPr>
        <p:txBody>
          <a:bodyPr>
            <a:normAutofit/>
          </a:bodyPr>
          <a:lstStyle/>
          <a:p>
            <a:r>
              <a:rPr lang="en-US" sz="3900" b="1" dirty="0" smtClean="0">
                <a:solidFill>
                  <a:srgbClr val="FF0000"/>
                </a:solidFill>
              </a:rPr>
              <a:t>Withdrawal from opiates is not fatal</a:t>
            </a:r>
          </a:p>
          <a:p>
            <a:r>
              <a:rPr lang="en-US" sz="3600" b="1" dirty="0" smtClean="0">
                <a:solidFill>
                  <a:srgbClr val="FF0000"/>
                </a:solidFill>
              </a:rPr>
              <a:t>Withdrawal from alcohol/benzodiazepines can be</a:t>
            </a:r>
            <a:endParaRPr lang="en-US" sz="3600" b="1" dirty="0">
              <a:solidFill>
                <a:srgbClr val="FF0000"/>
              </a:solidFill>
            </a:endParaRPr>
          </a:p>
        </p:txBody>
      </p:sp>
    </p:spTree>
    <p:extLst>
      <p:ext uri="{BB962C8B-B14F-4D97-AF65-F5344CB8AC3E}">
        <p14:creationId xmlns:p14="http://schemas.microsoft.com/office/powerpoint/2010/main" val="119251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dirty="0" smtClean="0"/>
              <a:t>Treatment of addiction</a:t>
            </a:r>
            <a:r>
              <a:rPr lang="en-US" dirty="0" smtClean="0"/>
              <a:t>	</a:t>
            </a:r>
            <a:endParaRPr lang="en-US" dirty="0"/>
          </a:p>
        </p:txBody>
      </p:sp>
      <p:sp>
        <p:nvSpPr>
          <p:cNvPr id="3" name="Content Placeholder 2"/>
          <p:cNvSpPr>
            <a:spLocks noGrp="1"/>
          </p:cNvSpPr>
          <p:nvPr>
            <p:ph idx="1"/>
          </p:nvPr>
        </p:nvSpPr>
        <p:spPr>
          <a:xfrm>
            <a:off x="440635" y="2057400"/>
            <a:ext cx="8229600" cy="4525963"/>
          </a:xfrm>
        </p:spPr>
        <p:txBody>
          <a:bodyPr>
            <a:normAutofit/>
          </a:bodyPr>
          <a:lstStyle/>
          <a:p>
            <a:r>
              <a:rPr lang="en-US" sz="3600" b="1" dirty="0" smtClean="0"/>
              <a:t>Intense treatment should last 90 days</a:t>
            </a:r>
          </a:p>
          <a:p>
            <a:r>
              <a:rPr lang="en-US" sz="3600" b="1" dirty="0" smtClean="0"/>
              <a:t>Medications specific to condition</a:t>
            </a:r>
          </a:p>
          <a:p>
            <a:r>
              <a:rPr lang="en-US" sz="3600" b="1" dirty="0" smtClean="0"/>
              <a:t>Behavioral therapy</a:t>
            </a:r>
          </a:p>
          <a:p>
            <a:r>
              <a:rPr lang="en-US" sz="3600" b="1" dirty="0" smtClean="0"/>
              <a:t>Best when used together</a:t>
            </a:r>
          </a:p>
          <a:p>
            <a:r>
              <a:rPr lang="en-US" sz="3600" b="1" dirty="0" smtClean="0"/>
              <a:t>EXPECT RELAPSES, similar to nicotine</a:t>
            </a:r>
          </a:p>
        </p:txBody>
      </p:sp>
    </p:spTree>
    <p:extLst>
      <p:ext uri="{BB962C8B-B14F-4D97-AF65-F5344CB8AC3E}">
        <p14:creationId xmlns:p14="http://schemas.microsoft.com/office/powerpoint/2010/main" val="29912078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686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339331" y="304800"/>
            <a:ext cx="8458200" cy="1470025"/>
          </a:xfrm>
          <a:solidFill>
            <a:schemeClr val="tx1">
              <a:alpha val="60000"/>
            </a:schemeClr>
          </a:solidFill>
        </p:spPr>
        <p:txBody>
          <a:bodyPr>
            <a:noAutofit/>
          </a:bodyPr>
          <a:lstStyle/>
          <a:p>
            <a:r>
              <a:rPr lang="en-US" sz="5400" b="1" dirty="0" smtClean="0">
                <a:solidFill>
                  <a:schemeClr val="bg1"/>
                </a:solidFill>
                <a:effectLst>
                  <a:outerShdw blurRad="38100" dist="38100" dir="2700000" algn="tl">
                    <a:srgbClr val="000000">
                      <a:alpha val="43137"/>
                    </a:srgbClr>
                  </a:outerShdw>
                </a:effectLst>
              </a:rPr>
              <a:t>Addicts who enter treatment under legal pressure</a:t>
            </a:r>
            <a:endParaRPr lang="en-US" sz="5400" b="1" dirty="0">
              <a:solidFill>
                <a:schemeClr val="bg1"/>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86931" y="4876800"/>
            <a:ext cx="8763000" cy="1371600"/>
          </a:xfrm>
          <a:solidFill>
            <a:schemeClr val="tx1">
              <a:alpha val="71000"/>
            </a:schemeClr>
          </a:solidFill>
        </p:spPr>
        <p:txBody>
          <a:bodyPr>
            <a:normAutofit lnSpcReduction="10000"/>
          </a:bodyPr>
          <a:lstStyle/>
          <a:p>
            <a:r>
              <a:rPr lang="en-US" sz="4300" b="1" dirty="0" smtClean="0">
                <a:solidFill>
                  <a:schemeClr val="bg1"/>
                </a:solidFill>
                <a:effectLst>
                  <a:outerShdw blurRad="38100" dist="38100" dir="2700000" algn="tl">
                    <a:srgbClr val="000000">
                      <a:alpha val="43137"/>
                    </a:srgbClr>
                  </a:outerShdw>
                </a:effectLst>
              </a:rPr>
              <a:t>Have as favorable outcomes as those who enter treatment voluntarily</a:t>
            </a:r>
          </a:p>
          <a:p>
            <a:endParaRPr lang="en-US" dirty="0" smtClean="0"/>
          </a:p>
        </p:txBody>
      </p:sp>
      <p:sp>
        <p:nvSpPr>
          <p:cNvPr id="5" name="TextBox 4"/>
          <p:cNvSpPr txBox="1"/>
          <p:nvPr/>
        </p:nvSpPr>
        <p:spPr>
          <a:xfrm>
            <a:off x="297518" y="6324600"/>
            <a:ext cx="8740213" cy="369332"/>
          </a:xfrm>
          <a:prstGeom prst="rect">
            <a:avLst/>
          </a:prstGeom>
          <a:solidFill>
            <a:schemeClr val="tx1"/>
          </a:solidFill>
        </p:spPr>
        <p:txBody>
          <a:bodyPr wrap="none" rtlCol="0">
            <a:spAutoFit/>
          </a:bodyPr>
          <a:lstStyle/>
          <a:p>
            <a:r>
              <a:rPr lang="en-US" sz="1600" b="1" dirty="0">
                <a:solidFill>
                  <a:schemeClr val="bg1"/>
                </a:solidFill>
              </a:rPr>
              <a:t>NIDA’s Principles of Drug Abuse Treatment for Criminal Justice Populations: A Research-Based Guide</a:t>
            </a:r>
            <a:r>
              <a:rPr lang="en-US" dirty="0"/>
              <a:t>.</a:t>
            </a:r>
          </a:p>
        </p:txBody>
      </p:sp>
    </p:spTree>
    <p:extLst>
      <p:ext uri="{BB962C8B-B14F-4D97-AF65-F5344CB8AC3E}">
        <p14:creationId xmlns:p14="http://schemas.microsoft.com/office/powerpoint/2010/main" val="32640960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5400" dirty="0" smtClean="0">
                <a:solidFill>
                  <a:srgbClr val="FF0000"/>
                </a:solidFill>
                <a:effectLst>
                  <a:outerShdw blurRad="38100" dist="38100" dir="2700000" algn="tl">
                    <a:srgbClr val="000000">
                      <a:alpha val="43137"/>
                    </a:srgbClr>
                  </a:outerShdw>
                </a:effectLst>
              </a:rPr>
              <a:t>Remember that addiction is a chronic disease</a:t>
            </a:r>
            <a:endParaRPr lang="en-US" sz="5400" dirty="0">
              <a:solidFill>
                <a:srgbClr val="FF000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normAutofit/>
          </a:bodyPr>
          <a:lstStyle/>
          <a:p>
            <a:r>
              <a:rPr lang="en-US" sz="3600" b="1" dirty="0" smtClean="0">
                <a:effectLst>
                  <a:outerShdw blurRad="38100" dist="38100" dir="2700000" algn="tl">
                    <a:srgbClr val="000000">
                      <a:alpha val="43137"/>
                    </a:srgbClr>
                  </a:outerShdw>
                </a:effectLst>
              </a:rPr>
              <a:t>There will be flare-ups</a:t>
            </a:r>
          </a:p>
          <a:p>
            <a:r>
              <a:rPr lang="en-US" sz="3600" b="1" dirty="0" smtClean="0">
                <a:effectLst>
                  <a:outerShdw blurRad="38100" dist="38100" dir="2700000" algn="tl">
                    <a:srgbClr val="000000">
                      <a:alpha val="43137"/>
                    </a:srgbClr>
                  </a:outerShdw>
                </a:effectLst>
              </a:rPr>
              <a:t>It will take time</a:t>
            </a:r>
          </a:p>
        </p:txBody>
      </p:sp>
    </p:spTree>
    <p:extLst>
      <p:ext uri="{BB962C8B-B14F-4D97-AF65-F5344CB8AC3E}">
        <p14:creationId xmlns:p14="http://schemas.microsoft.com/office/powerpoint/2010/main" val="42329761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0007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0979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772"/>
            <a:ext cx="9144000" cy="6879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552249" y="110643"/>
            <a:ext cx="3781805" cy="923330"/>
          </a:xfrm>
          <a:prstGeom prst="rect">
            <a:avLst/>
          </a:prstGeom>
          <a:noFill/>
        </p:spPr>
        <p:txBody>
          <a:bodyPr wrap="none" rtlCol="0">
            <a:spAutoFit/>
          </a:bodyPr>
          <a:lstStyle/>
          <a:p>
            <a:pPr algn="r"/>
            <a:r>
              <a:rPr lang="en-US" sz="5400" b="1" dirty="0" smtClean="0">
                <a:solidFill>
                  <a:schemeClr val="accent6">
                    <a:lumMod val="60000"/>
                    <a:lumOff val="40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Addictions</a:t>
            </a:r>
            <a:endParaRPr lang="en-US" sz="5400" b="1" dirty="0">
              <a:solidFill>
                <a:schemeClr val="accent6">
                  <a:lumMod val="60000"/>
                  <a:lumOff val="40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29" y="-10886"/>
            <a:ext cx="9143436" cy="6879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93" y="-30871"/>
            <a:ext cx="9143436" cy="6888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444" y="107329"/>
            <a:ext cx="9111343" cy="6747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342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52"/>
                                        </p:tgtEl>
                                      </p:cBhvr>
                                    </p:animEffect>
                                    <p:set>
                                      <p:cBhvr>
                                        <p:cTn id="7" dur="1" fill="hold">
                                          <p:stCondLst>
                                            <p:cond delay="499"/>
                                          </p:stCondLst>
                                        </p:cTn>
                                        <p:tgtEl>
                                          <p:spTgt spid="205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
                                        <p:tgtEl>
                                          <p:spTgt spid="2"/>
                                        </p:tgtEl>
                                      </p:cBhvr>
                                    </p:animEffect>
                                    <p:set>
                                      <p:cBhvr>
                                        <p:cTn id="12" dur="1" fill="hold">
                                          <p:stCondLst>
                                            <p:cond delay="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817"/>
            <a:ext cx="9144000" cy="6511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76200" y="152400"/>
            <a:ext cx="8991600" cy="868362"/>
          </a:xfrm>
          <a:solidFill>
            <a:schemeClr val="bg1"/>
          </a:solidFill>
        </p:spPr>
        <p:txBody>
          <a:bodyPr>
            <a:normAutofit fontScale="90000"/>
          </a:bodyPr>
          <a:lstStyle/>
          <a:p>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Relapse rates of chronic illnesses</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p:cNvSpPr txBox="1"/>
          <p:nvPr/>
        </p:nvSpPr>
        <p:spPr>
          <a:xfrm>
            <a:off x="228600" y="6488668"/>
            <a:ext cx="8354338" cy="369332"/>
          </a:xfrm>
          <a:prstGeom prst="rect">
            <a:avLst/>
          </a:prstGeom>
          <a:noFill/>
        </p:spPr>
        <p:txBody>
          <a:bodyPr wrap="none" rtlCol="0">
            <a:spAutoFit/>
          </a:bodyPr>
          <a:lstStyle/>
          <a:p>
            <a:r>
              <a:rPr lang="en-US" dirty="0" smtClean="0"/>
              <a:t>NIDA Principles of Drug Addiction Treatment, A Research-based guide, 3</a:t>
            </a:r>
            <a:r>
              <a:rPr lang="en-US" baseline="30000" dirty="0" smtClean="0"/>
              <a:t>rd</a:t>
            </a:r>
            <a:r>
              <a:rPr lang="en-US" dirty="0" smtClean="0"/>
              <a:t> edition, 2012</a:t>
            </a:r>
            <a:endParaRPr lang="en-US" dirty="0"/>
          </a:p>
        </p:txBody>
      </p:sp>
    </p:spTree>
    <p:extLst>
      <p:ext uri="{BB962C8B-B14F-4D97-AF65-F5344CB8AC3E}">
        <p14:creationId xmlns:p14="http://schemas.microsoft.com/office/powerpoint/2010/main" val="32339093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effectLst>
                  <a:outerShdw blurRad="38100" dist="38100" dir="2700000" algn="tl">
                    <a:srgbClr val="000000">
                      <a:alpha val="43137"/>
                    </a:srgbClr>
                  </a:outerShdw>
                </a:effectLst>
              </a:rPr>
              <a:t>Medications for recovery</a:t>
            </a:r>
            <a:endParaRPr lang="en-US" sz="54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52400" y="1447800"/>
            <a:ext cx="8686800" cy="5105400"/>
          </a:xfrm>
        </p:spPr>
        <p:txBody>
          <a:bodyPr>
            <a:noAutofit/>
          </a:bodyPr>
          <a:lstStyle/>
          <a:p>
            <a:r>
              <a:rPr lang="en-US" sz="2400" b="1" dirty="0" smtClean="0"/>
              <a:t>Tobacco</a:t>
            </a:r>
          </a:p>
          <a:p>
            <a:pPr lvl="1"/>
            <a:r>
              <a:rPr lang="en-US" sz="2000" b="1" dirty="0" smtClean="0"/>
              <a:t>Nicotine replacement</a:t>
            </a:r>
          </a:p>
          <a:p>
            <a:pPr lvl="1"/>
            <a:r>
              <a:rPr lang="en-US" sz="2000" b="1" dirty="0" err="1" smtClean="0"/>
              <a:t>Zyban</a:t>
            </a:r>
            <a:r>
              <a:rPr lang="en-US" sz="2000" b="1" dirty="0" smtClean="0"/>
              <a:t> (</a:t>
            </a:r>
            <a:r>
              <a:rPr lang="en-US" sz="2000" b="1" dirty="0" err="1" smtClean="0"/>
              <a:t>Wellbutrin</a:t>
            </a:r>
            <a:r>
              <a:rPr lang="en-US" sz="2000" b="1" dirty="0" smtClean="0"/>
              <a:t>, bupropion)</a:t>
            </a:r>
          </a:p>
          <a:p>
            <a:pPr lvl="1"/>
            <a:r>
              <a:rPr lang="en-US" sz="2000" b="1" dirty="0" err="1" smtClean="0"/>
              <a:t>Varenicline</a:t>
            </a:r>
            <a:r>
              <a:rPr lang="en-US" sz="2000" b="1" dirty="0" smtClean="0"/>
              <a:t> (Chantix)</a:t>
            </a:r>
          </a:p>
          <a:p>
            <a:r>
              <a:rPr lang="en-US" sz="2400" b="1" dirty="0" smtClean="0"/>
              <a:t>Opiates</a:t>
            </a:r>
          </a:p>
          <a:p>
            <a:pPr lvl="1"/>
            <a:r>
              <a:rPr lang="en-US" sz="2000" b="1" dirty="0" smtClean="0"/>
              <a:t>Methadone</a:t>
            </a:r>
          </a:p>
          <a:p>
            <a:pPr lvl="1"/>
            <a:r>
              <a:rPr lang="en-US" sz="2000" b="1" dirty="0" err="1" smtClean="0"/>
              <a:t>Suboxone</a:t>
            </a:r>
            <a:endParaRPr lang="en-US" sz="2000" b="1" dirty="0" smtClean="0"/>
          </a:p>
          <a:p>
            <a:pPr lvl="1"/>
            <a:r>
              <a:rPr lang="en-US" sz="2000" b="1" dirty="0" smtClean="0"/>
              <a:t>Naltrexone (</a:t>
            </a:r>
            <a:r>
              <a:rPr lang="en-US" sz="2000" b="1" dirty="0" err="1" smtClean="0"/>
              <a:t>Vivitrol</a:t>
            </a:r>
            <a:r>
              <a:rPr lang="en-US" sz="2000" b="1" dirty="0" smtClean="0"/>
              <a:t> injection, pills, implant)</a:t>
            </a:r>
          </a:p>
          <a:p>
            <a:pPr lvl="1"/>
            <a:r>
              <a:rPr lang="en-US" sz="2000" b="1" dirty="0" smtClean="0"/>
              <a:t>Ambulatory Detoxification medications</a:t>
            </a:r>
          </a:p>
          <a:p>
            <a:r>
              <a:rPr lang="en-US" sz="2400" b="1" dirty="0" smtClean="0"/>
              <a:t>Alcohol</a:t>
            </a:r>
          </a:p>
          <a:p>
            <a:pPr lvl="1"/>
            <a:r>
              <a:rPr lang="en-US" sz="2000" b="1" dirty="0" smtClean="0"/>
              <a:t>Naltrexone (</a:t>
            </a:r>
            <a:r>
              <a:rPr lang="en-US" sz="2000" b="1" dirty="0" err="1" smtClean="0"/>
              <a:t>Vivitrol</a:t>
            </a:r>
            <a:r>
              <a:rPr lang="en-US" sz="2000" b="1" dirty="0" smtClean="0"/>
              <a:t> injection, pills) </a:t>
            </a:r>
          </a:p>
          <a:p>
            <a:pPr lvl="1"/>
            <a:r>
              <a:rPr lang="en-US" sz="2000" b="1" dirty="0" err="1" smtClean="0"/>
              <a:t>Disulfiram</a:t>
            </a:r>
            <a:r>
              <a:rPr lang="en-US" sz="2000" b="1" dirty="0" smtClean="0"/>
              <a:t> (Antabuse)</a:t>
            </a:r>
          </a:p>
          <a:p>
            <a:pPr lvl="1"/>
            <a:r>
              <a:rPr lang="en-US" sz="2000" b="1" dirty="0" err="1" smtClean="0"/>
              <a:t>Campral</a:t>
            </a:r>
            <a:r>
              <a:rPr lang="en-US" sz="2000" b="1" dirty="0" smtClean="0"/>
              <a:t> (</a:t>
            </a:r>
            <a:r>
              <a:rPr lang="en-US" sz="2000" b="1" dirty="0" err="1" smtClean="0"/>
              <a:t>acamprosate</a:t>
            </a:r>
            <a:r>
              <a:rPr lang="en-US" sz="2000" b="1" dirty="0" smtClean="0"/>
              <a:t>)</a:t>
            </a:r>
            <a:endParaRPr lang="en-US" sz="2000" b="1" dirty="0"/>
          </a:p>
        </p:txBody>
      </p:sp>
    </p:spTree>
    <p:extLst>
      <p:ext uri="{BB962C8B-B14F-4D97-AF65-F5344CB8AC3E}">
        <p14:creationId xmlns:p14="http://schemas.microsoft.com/office/powerpoint/2010/main" val="22588199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62" y="6178"/>
            <a:ext cx="9135763" cy="6851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00273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1588"/>
            <a:ext cx="922337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75" y="4724400"/>
            <a:ext cx="9066213" cy="232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4471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t>Prevention of addictions</a:t>
            </a:r>
            <a:endParaRPr lang="en-US" b="1" dirty="0"/>
          </a:p>
        </p:txBody>
      </p:sp>
      <p:sp>
        <p:nvSpPr>
          <p:cNvPr id="3" name="Content Placeholder 2"/>
          <p:cNvSpPr>
            <a:spLocks noGrp="1"/>
          </p:cNvSpPr>
          <p:nvPr>
            <p:ph idx="1"/>
          </p:nvPr>
        </p:nvSpPr>
        <p:spPr>
          <a:xfrm>
            <a:off x="457200" y="1295400"/>
            <a:ext cx="8327722" cy="4830763"/>
          </a:xfrm>
        </p:spPr>
        <p:txBody>
          <a:bodyPr>
            <a:normAutofit fontScale="77500" lnSpcReduction="20000"/>
          </a:bodyPr>
          <a:lstStyle/>
          <a:p>
            <a:r>
              <a:rPr lang="en-US" sz="3600" b="1" dirty="0" smtClean="0"/>
              <a:t>Regulatory</a:t>
            </a:r>
          </a:p>
          <a:p>
            <a:pPr lvl="1"/>
            <a:r>
              <a:rPr lang="en-US" sz="3100" b="1" dirty="0" smtClean="0"/>
              <a:t>Taxes on substances</a:t>
            </a:r>
          </a:p>
          <a:p>
            <a:pPr lvl="1"/>
            <a:r>
              <a:rPr lang="en-US" sz="3100" b="1" dirty="0" smtClean="0"/>
              <a:t>Prescribing regulations</a:t>
            </a:r>
          </a:p>
          <a:p>
            <a:pPr lvl="1"/>
            <a:r>
              <a:rPr lang="en-US" sz="3100" b="1" dirty="0" smtClean="0"/>
              <a:t>School </a:t>
            </a:r>
            <a:r>
              <a:rPr lang="en-US" sz="3100" b="1" dirty="0"/>
              <a:t>anti-drug </a:t>
            </a:r>
            <a:r>
              <a:rPr lang="en-US" sz="3100" b="1" dirty="0" smtClean="0"/>
              <a:t>policies</a:t>
            </a:r>
          </a:p>
          <a:p>
            <a:r>
              <a:rPr lang="en-US" sz="3600" b="1" dirty="0" smtClean="0"/>
              <a:t>Community</a:t>
            </a:r>
            <a:endParaRPr lang="en-US" sz="3600" b="1" dirty="0"/>
          </a:p>
          <a:p>
            <a:pPr lvl="1"/>
            <a:r>
              <a:rPr lang="en-US" sz="3100" b="1" dirty="0"/>
              <a:t>Positive </a:t>
            </a:r>
            <a:r>
              <a:rPr lang="en-US" sz="3100" b="1" dirty="0" smtClean="0"/>
              <a:t>relationships</a:t>
            </a:r>
            <a:r>
              <a:rPr lang="en-US" sz="3100" b="1" dirty="0"/>
              <a:t>	</a:t>
            </a:r>
          </a:p>
          <a:p>
            <a:pPr lvl="1"/>
            <a:r>
              <a:rPr lang="en-US" sz="3100" b="1" dirty="0" smtClean="0"/>
              <a:t>Neighborhood pride</a:t>
            </a:r>
          </a:p>
          <a:p>
            <a:pPr lvl="1"/>
            <a:r>
              <a:rPr lang="en-US" sz="3100" b="1" dirty="0" smtClean="0"/>
              <a:t>Random drug programs at work</a:t>
            </a:r>
          </a:p>
          <a:p>
            <a:r>
              <a:rPr lang="en-US" sz="3600" b="1" dirty="0" smtClean="0"/>
              <a:t>Personal</a:t>
            </a:r>
          </a:p>
          <a:p>
            <a:pPr lvl="1"/>
            <a:r>
              <a:rPr lang="en-US" sz="3100" b="1" dirty="0" smtClean="0"/>
              <a:t>Good self control</a:t>
            </a:r>
          </a:p>
          <a:p>
            <a:pPr lvl="1"/>
            <a:r>
              <a:rPr lang="en-US" sz="3100" b="1" dirty="0" smtClean="0"/>
              <a:t>Parental monitoring and support</a:t>
            </a:r>
          </a:p>
          <a:p>
            <a:pPr lvl="1"/>
            <a:r>
              <a:rPr lang="en-US" sz="3100" b="1" dirty="0" smtClean="0"/>
              <a:t>Academic competence</a:t>
            </a:r>
          </a:p>
          <a:p>
            <a:pPr lvl="1"/>
            <a:endParaRPr lang="en-US" dirty="0"/>
          </a:p>
        </p:txBody>
      </p:sp>
      <p:pic>
        <p:nvPicPr>
          <p:cNvPr id="4" name="Picture 3"/>
          <p:cNvPicPr>
            <a:picLocks noChangeAspect="1"/>
          </p:cNvPicPr>
          <p:nvPr/>
        </p:nvPicPr>
        <p:blipFill>
          <a:blip r:embed="rId2"/>
          <a:stretch>
            <a:fillRect/>
          </a:stretch>
        </p:blipFill>
        <p:spPr>
          <a:xfrm>
            <a:off x="493643" y="6061815"/>
            <a:ext cx="8291279" cy="493819"/>
          </a:xfrm>
          <a:prstGeom prst="rect">
            <a:avLst/>
          </a:prstGeom>
        </p:spPr>
      </p:pic>
    </p:spTree>
    <p:extLst>
      <p:ext uri="{BB962C8B-B14F-4D97-AF65-F5344CB8AC3E}">
        <p14:creationId xmlns:p14="http://schemas.microsoft.com/office/powerpoint/2010/main" val="17320504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Preventing Addictions in Children</a:t>
            </a:r>
            <a:endParaRPr lang="en-US" b="1" dirty="0"/>
          </a:p>
        </p:txBody>
      </p:sp>
      <p:sp>
        <p:nvSpPr>
          <p:cNvPr id="3" name="Content Placeholder 2"/>
          <p:cNvSpPr>
            <a:spLocks noGrp="1"/>
          </p:cNvSpPr>
          <p:nvPr>
            <p:ph idx="1"/>
          </p:nvPr>
        </p:nvSpPr>
        <p:spPr/>
        <p:txBody>
          <a:bodyPr/>
          <a:lstStyle/>
          <a:p>
            <a:r>
              <a:rPr lang="en-US" sz="3600" b="1" dirty="0"/>
              <a:t>Fear of losing their parent’s trust and respect is the greatest deterrent to drug use</a:t>
            </a:r>
          </a:p>
          <a:p>
            <a:r>
              <a:rPr lang="en-US" sz="3600" b="1" dirty="0"/>
              <a:t>Set an example</a:t>
            </a:r>
          </a:p>
          <a:p>
            <a:r>
              <a:rPr lang="en-US" sz="3600" b="1" dirty="0"/>
              <a:t>Control the environment</a:t>
            </a:r>
          </a:p>
          <a:p>
            <a:r>
              <a:rPr lang="en-US" sz="3600" b="1" dirty="0"/>
              <a:t>Limit exposures to stressful events</a:t>
            </a:r>
          </a:p>
          <a:p>
            <a:endParaRPr lang="en-US" dirty="0"/>
          </a:p>
        </p:txBody>
      </p:sp>
    </p:spTree>
    <p:extLst>
      <p:ext uri="{BB962C8B-B14F-4D97-AF65-F5344CB8AC3E}">
        <p14:creationId xmlns:p14="http://schemas.microsoft.com/office/powerpoint/2010/main" val="36099068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9220200" cy="6923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0" y="5487727"/>
            <a:ext cx="7772400" cy="1470025"/>
          </a:xfrm>
        </p:spPr>
        <p:txBody>
          <a:bodyPr>
            <a:normAutofit/>
          </a:bodyPr>
          <a:lstStyle/>
          <a:p>
            <a:r>
              <a:rPr lang="en-US" sz="6000" b="1" dirty="0" smtClean="0"/>
              <a:t>Opiate overdose</a:t>
            </a:r>
            <a:endParaRPr lang="en-US" sz="6000" b="1" dirty="0"/>
          </a:p>
        </p:txBody>
      </p:sp>
      <p:sp>
        <p:nvSpPr>
          <p:cNvPr id="4" name="Subtitle 3"/>
          <p:cNvSpPr>
            <a:spLocks noGrp="1"/>
          </p:cNvSpPr>
          <p:nvPr>
            <p:ph type="subTitle" idx="1"/>
          </p:nvPr>
        </p:nvSpPr>
        <p:spPr>
          <a:xfrm>
            <a:off x="1066800" y="3886200"/>
            <a:ext cx="7086600" cy="1752600"/>
          </a:xfrm>
        </p:spPr>
        <p:txBody>
          <a:bodyPr/>
          <a:lstStyle/>
          <a:p>
            <a:endParaRPr lang="en-US" dirty="0"/>
          </a:p>
        </p:txBody>
      </p:sp>
    </p:spTree>
    <p:extLst>
      <p:ext uri="{BB962C8B-B14F-4D97-AF65-F5344CB8AC3E}">
        <p14:creationId xmlns:p14="http://schemas.microsoft.com/office/powerpoint/2010/main" val="41181616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5400" b="1" dirty="0" smtClean="0">
                <a:solidFill>
                  <a:srgbClr val="7030A0"/>
                </a:solidFill>
              </a:rPr>
              <a:t>Opiates kill by suppressing breathing </a:t>
            </a:r>
            <a:endParaRPr lang="en-US" sz="5400" b="1" dirty="0">
              <a:solidFill>
                <a:srgbClr val="7030A0"/>
              </a:solidFill>
            </a:endParaRPr>
          </a:p>
        </p:txBody>
      </p:sp>
      <p:sp>
        <p:nvSpPr>
          <p:cNvPr id="3" name="Subtitle 2"/>
          <p:cNvSpPr>
            <a:spLocks noGrp="1"/>
          </p:cNvSpPr>
          <p:nvPr>
            <p:ph type="subTitle" idx="1"/>
          </p:nvPr>
        </p:nvSpPr>
        <p:spPr/>
        <p:txBody>
          <a:bodyPr>
            <a:normAutofit/>
          </a:bodyPr>
          <a:lstStyle/>
          <a:p>
            <a:r>
              <a:rPr lang="en-US" sz="4400" b="1" dirty="0" err="1" smtClean="0"/>
              <a:t>Narcan</a:t>
            </a:r>
            <a:r>
              <a:rPr lang="en-US" sz="4400" b="1" dirty="0" smtClean="0"/>
              <a:t> reverses this</a:t>
            </a:r>
            <a:endParaRPr lang="en-US" sz="4400" b="1" dirty="0"/>
          </a:p>
        </p:txBody>
      </p:sp>
    </p:spTree>
    <p:extLst>
      <p:ext uri="{BB962C8B-B14F-4D97-AF65-F5344CB8AC3E}">
        <p14:creationId xmlns:p14="http://schemas.microsoft.com/office/powerpoint/2010/main" val="320589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3400" y="5715000"/>
            <a:ext cx="8229600" cy="1143000"/>
          </a:xfrm>
        </p:spPr>
        <p:txBody>
          <a:bodyPr>
            <a:normAutofit/>
          </a:bodyPr>
          <a:lstStyle/>
          <a:p>
            <a:pPr algn="r"/>
            <a:r>
              <a:rPr lang="en-US" sz="5400" b="1" dirty="0" err="1" smtClean="0">
                <a:solidFill>
                  <a:schemeClr val="bg1">
                    <a:lumMod val="95000"/>
                  </a:schemeClr>
                </a:solidFill>
              </a:rPr>
              <a:t>Narcan</a:t>
            </a:r>
            <a:r>
              <a:rPr lang="en-US" sz="5400" b="1" dirty="0" smtClean="0">
                <a:solidFill>
                  <a:schemeClr val="bg1">
                    <a:lumMod val="95000"/>
                  </a:schemeClr>
                </a:solidFill>
              </a:rPr>
              <a:t>/naloxone</a:t>
            </a:r>
            <a:endParaRPr lang="en-US" sz="5400" b="1" dirty="0">
              <a:solidFill>
                <a:schemeClr val="bg1">
                  <a:lumMod val="95000"/>
                </a:schemeClr>
              </a:solidFill>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267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472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1673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844" y="-12491"/>
            <a:ext cx="9327688" cy="6882981"/>
          </a:xfrm>
          <a:prstGeom prst="rect">
            <a:avLst/>
          </a:prstGeom>
        </p:spPr>
      </p:pic>
    </p:spTree>
    <p:extLst>
      <p:ext uri="{BB962C8B-B14F-4D97-AF65-F5344CB8AC3E}">
        <p14:creationId xmlns:p14="http://schemas.microsoft.com/office/powerpoint/2010/main" val="18451940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1588"/>
            <a:ext cx="913288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299" y="5334000"/>
            <a:ext cx="822960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68768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816"/>
            <a:ext cx="9166251" cy="6828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09600" y="5562600"/>
            <a:ext cx="8229600" cy="1143000"/>
          </a:xfrm>
        </p:spPr>
        <p:txBody>
          <a:bodyPr>
            <a:noAutofit/>
          </a:bodyPr>
          <a:lstStyle/>
          <a:p>
            <a:r>
              <a:rPr lang="en-US" sz="4800" b="1" dirty="0" smtClean="0">
                <a:solidFill>
                  <a:schemeClr val="bg1"/>
                </a:solidFill>
                <a:effectLst>
                  <a:outerShdw blurRad="38100" dist="38100" dir="2700000" algn="tl">
                    <a:srgbClr val="000000">
                      <a:alpha val="43137"/>
                    </a:srgbClr>
                  </a:outerShdw>
                </a:effectLst>
              </a:rPr>
              <a:t>CVS Pharmacies: nasal </a:t>
            </a:r>
            <a:r>
              <a:rPr lang="en-US" sz="4800" b="1" dirty="0" err="1" smtClean="0">
                <a:solidFill>
                  <a:schemeClr val="bg1"/>
                </a:solidFill>
                <a:effectLst>
                  <a:outerShdw blurRad="38100" dist="38100" dir="2700000" algn="tl">
                    <a:srgbClr val="000000">
                      <a:alpha val="43137"/>
                    </a:srgbClr>
                  </a:outerShdw>
                </a:effectLst>
              </a:rPr>
              <a:t>Narcan</a:t>
            </a:r>
            <a:r>
              <a:rPr lang="en-US" sz="4800" b="1" dirty="0" smtClean="0">
                <a:solidFill>
                  <a:schemeClr val="bg1"/>
                </a:solidFill>
                <a:effectLst>
                  <a:outerShdw blurRad="38100" dist="38100" dir="2700000" algn="tl">
                    <a:srgbClr val="000000">
                      <a:alpha val="43137"/>
                    </a:srgbClr>
                  </a:outerShdw>
                </a:effectLst>
              </a:rPr>
              <a:t> available without a prescription</a:t>
            </a:r>
            <a:endParaRPr lang="en-US" sz="4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616576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338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162"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88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err="1" smtClean="0">
                <a:solidFill>
                  <a:srgbClr val="7030A0"/>
                </a:solidFill>
              </a:rPr>
              <a:t>Narcan</a:t>
            </a:r>
            <a:r>
              <a:rPr lang="en-US" sz="6000" b="1" dirty="0" smtClean="0">
                <a:solidFill>
                  <a:srgbClr val="7030A0"/>
                </a:solidFill>
              </a:rPr>
              <a:t> for addicts</a:t>
            </a:r>
            <a:endParaRPr lang="en-US" sz="6000" b="1" dirty="0">
              <a:solidFill>
                <a:srgbClr val="7030A0"/>
              </a:solidFill>
            </a:endParaRPr>
          </a:p>
        </p:txBody>
      </p:sp>
      <p:sp>
        <p:nvSpPr>
          <p:cNvPr id="3" name="Content Placeholder 2"/>
          <p:cNvSpPr>
            <a:spLocks noGrp="1"/>
          </p:cNvSpPr>
          <p:nvPr>
            <p:ph idx="1"/>
          </p:nvPr>
        </p:nvSpPr>
        <p:spPr/>
        <p:txBody>
          <a:bodyPr>
            <a:normAutofit/>
          </a:bodyPr>
          <a:lstStyle/>
          <a:p>
            <a:r>
              <a:rPr lang="en-US" sz="3600" b="1" dirty="0" smtClean="0"/>
              <a:t>Recommended by the state of Ohio</a:t>
            </a:r>
          </a:p>
          <a:p>
            <a:r>
              <a:rPr lang="en-US" sz="3600" b="1" dirty="0" smtClean="0"/>
              <a:t>Recommended by the CDC</a:t>
            </a:r>
          </a:p>
          <a:p>
            <a:r>
              <a:rPr lang="en-US" sz="3600" b="1" dirty="0" smtClean="0"/>
              <a:t>Recommended by the AMA</a:t>
            </a:r>
          </a:p>
          <a:p>
            <a:r>
              <a:rPr lang="en-US" sz="3600" b="1" dirty="0" smtClean="0"/>
              <a:t>Some studies show increase rates of recovery after overdose reversal with </a:t>
            </a:r>
            <a:r>
              <a:rPr lang="en-US" sz="3600" b="1" dirty="0" err="1" smtClean="0"/>
              <a:t>narcan</a:t>
            </a:r>
            <a:endParaRPr lang="en-US" sz="3600" b="1" dirty="0" smtClean="0"/>
          </a:p>
          <a:p>
            <a:r>
              <a:rPr lang="en-US" sz="3600" b="1" dirty="0" smtClean="0"/>
              <a:t>“Lazarus parties” may be urban legend</a:t>
            </a:r>
            <a:endParaRPr lang="en-US" sz="3600" b="1" dirty="0"/>
          </a:p>
        </p:txBody>
      </p:sp>
    </p:spTree>
    <p:extLst>
      <p:ext uri="{BB962C8B-B14F-4D97-AF65-F5344CB8AC3E}">
        <p14:creationId xmlns:p14="http://schemas.microsoft.com/office/powerpoint/2010/main" val="6963786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762000"/>
            <a:ext cx="8559799" cy="6419850"/>
          </a:xfrm>
          <a:prstGeom prst="rect">
            <a:avLst/>
          </a:prstGeom>
        </p:spPr>
      </p:pic>
    </p:spTree>
    <p:extLst>
      <p:ext uri="{BB962C8B-B14F-4D97-AF65-F5344CB8AC3E}">
        <p14:creationId xmlns:p14="http://schemas.microsoft.com/office/powerpoint/2010/main" val="27421562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4900" b="1" dirty="0" smtClean="0">
                <a:solidFill>
                  <a:srgbClr val="7030A0"/>
                </a:solidFill>
              </a:rPr>
              <a:t>19,000 American died from opiates in 2014</a:t>
            </a:r>
            <a:r>
              <a:rPr lang="en-US" dirty="0" smtClean="0"/>
              <a:t/>
            </a:r>
            <a:br>
              <a:rPr lang="en-US" dirty="0" smtClean="0"/>
            </a:br>
            <a:endParaRPr lang="en-US" dirty="0"/>
          </a:p>
        </p:txBody>
      </p:sp>
      <p:sp>
        <p:nvSpPr>
          <p:cNvPr id="5" name="Subtitle 4"/>
          <p:cNvSpPr>
            <a:spLocks noGrp="1"/>
          </p:cNvSpPr>
          <p:nvPr>
            <p:ph type="subTitle" idx="1"/>
          </p:nvPr>
        </p:nvSpPr>
        <p:spPr>
          <a:xfrm>
            <a:off x="546197" y="4191000"/>
            <a:ext cx="8153400" cy="1752600"/>
          </a:xfrm>
        </p:spPr>
        <p:txBody>
          <a:bodyPr/>
          <a:lstStyle/>
          <a:p>
            <a:r>
              <a:rPr lang="en-US" sz="3600" b="1" dirty="0">
                <a:solidFill>
                  <a:srgbClr val="00B050"/>
                </a:solidFill>
                <a:effectLst>
                  <a:outerShdw blurRad="38100" dist="38100" dir="2700000" algn="tl">
                    <a:srgbClr val="000000">
                      <a:alpha val="43137"/>
                    </a:srgbClr>
                  </a:outerShdw>
                </a:effectLst>
              </a:rPr>
              <a:t>Marijuana has no overdose threshold</a:t>
            </a:r>
          </a:p>
          <a:p>
            <a:endParaRPr lang="en-US" dirty="0"/>
          </a:p>
        </p:txBody>
      </p:sp>
      <p:sp>
        <p:nvSpPr>
          <p:cNvPr id="4" name="TextBox 3"/>
          <p:cNvSpPr txBox="1"/>
          <p:nvPr/>
        </p:nvSpPr>
        <p:spPr>
          <a:xfrm>
            <a:off x="762000" y="6324600"/>
            <a:ext cx="7721794" cy="307777"/>
          </a:xfrm>
          <a:prstGeom prst="rect">
            <a:avLst/>
          </a:prstGeom>
          <a:noFill/>
        </p:spPr>
        <p:txBody>
          <a:bodyPr wrap="none" rtlCol="0">
            <a:spAutoFit/>
          </a:bodyPr>
          <a:lstStyle/>
          <a:p>
            <a:r>
              <a:rPr lang="en-US" sz="1400" dirty="0" smtClean="0"/>
              <a:t>Downs, David. “The Science behind the DEA’s Long War on Marijuana,” Scientific American, 4/19/2016. </a:t>
            </a:r>
            <a:endParaRPr lang="en-US" sz="1400" dirty="0"/>
          </a:p>
        </p:txBody>
      </p:sp>
    </p:spTree>
    <p:extLst>
      <p:ext uri="{BB962C8B-B14F-4D97-AF65-F5344CB8AC3E}">
        <p14:creationId xmlns:p14="http://schemas.microsoft.com/office/powerpoint/2010/main" val="161146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04440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29"/>
            <a:ext cx="9144000" cy="6841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flipH="1">
            <a:off x="5799363" y="538844"/>
            <a:ext cx="615043" cy="2667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0682" y="3197227"/>
            <a:ext cx="987425"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5343" y="3352800"/>
            <a:ext cx="987425"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a:off x="762000" y="443594"/>
            <a:ext cx="457200" cy="457200"/>
          </a:xfrm>
          <a:prstGeom prst="straightConnector1">
            <a:avLst/>
          </a:prstGeom>
          <a:ln w="60325">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1161" y="2090059"/>
            <a:ext cx="75565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a:xfrm>
            <a:off x="2743200" y="863601"/>
            <a:ext cx="723900" cy="311150"/>
          </a:xfrm>
          <a:prstGeom prst="ellipse">
            <a:avLst/>
          </a:prstGeom>
          <a:noFill/>
          <a:ln w="730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6464" y="1174751"/>
            <a:ext cx="798513"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2419" y="2845709"/>
            <a:ext cx="798513"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882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7498"/>
            <a:ext cx="8686800" cy="6732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30322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90" y="92687"/>
            <a:ext cx="9120809" cy="6758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9707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2" y="0"/>
            <a:ext cx="916577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ctrTitle"/>
          </p:nvPr>
        </p:nvSpPr>
        <p:spPr>
          <a:xfrm>
            <a:off x="2465614" y="152400"/>
            <a:ext cx="4191000" cy="1165225"/>
          </a:xfrm>
          <a:solidFill>
            <a:schemeClr val="tx1">
              <a:alpha val="35000"/>
            </a:schemeClr>
          </a:solidFill>
        </p:spPr>
        <p:txBody>
          <a:bodyPr>
            <a:normAutofit fontScale="90000"/>
          </a:bodyPr>
          <a:lstStyle/>
          <a:p>
            <a:r>
              <a:rPr lang="en-US" sz="7200" b="1" dirty="0" smtClean="0">
                <a:solidFill>
                  <a:schemeClr val="bg1"/>
                </a:solidFill>
              </a:rPr>
              <a:t>Addiction</a:t>
            </a:r>
            <a:endParaRPr lang="en-US" sz="7200" b="1" dirty="0">
              <a:solidFill>
                <a:schemeClr val="bg1"/>
              </a:solidFill>
            </a:endParaRPr>
          </a:p>
        </p:txBody>
      </p:sp>
      <p:sp>
        <p:nvSpPr>
          <p:cNvPr id="5" name="Subtitle 4"/>
          <p:cNvSpPr>
            <a:spLocks noGrp="1"/>
          </p:cNvSpPr>
          <p:nvPr>
            <p:ph type="subTitle" idx="1"/>
          </p:nvPr>
        </p:nvSpPr>
        <p:spPr>
          <a:xfrm>
            <a:off x="0" y="5029200"/>
            <a:ext cx="9067800" cy="1600200"/>
          </a:xfrm>
          <a:solidFill>
            <a:schemeClr val="tx1">
              <a:alpha val="47000"/>
            </a:schemeClr>
          </a:solidFill>
        </p:spPr>
        <p:txBody>
          <a:bodyPr>
            <a:noAutofit/>
          </a:bodyPr>
          <a:lstStyle/>
          <a:p>
            <a:r>
              <a:rPr lang="en-US" b="1" dirty="0" smtClean="0">
                <a:solidFill>
                  <a:schemeClr val="accent6">
                    <a:lumMod val="40000"/>
                    <a:lumOff val="60000"/>
                  </a:schemeClr>
                </a:solidFill>
              </a:rPr>
              <a:t>Is a disease of the brain in which drugs or actions change the structure and function of the brain, leading to harmful, sometimes permanent, effects</a:t>
            </a:r>
            <a:endParaRPr lang="en-US" b="1" dirty="0">
              <a:solidFill>
                <a:schemeClr val="accent6">
                  <a:lumMod val="40000"/>
                  <a:lumOff val="60000"/>
                </a:schemeClr>
              </a:solidFill>
            </a:endParaRPr>
          </a:p>
        </p:txBody>
      </p:sp>
    </p:spTree>
    <p:extLst>
      <p:ext uri="{BB962C8B-B14F-4D97-AF65-F5344CB8AC3E}">
        <p14:creationId xmlns:p14="http://schemas.microsoft.com/office/powerpoint/2010/main" val="35000249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8737218" cy="6259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72517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dirty="0" smtClean="0">
                <a:solidFill>
                  <a:schemeClr val="accent3">
                    <a:lumMod val="75000"/>
                  </a:schemeClr>
                </a:solidFill>
                <a:effectLst>
                  <a:outerShdw blurRad="38100" dist="38100" dir="2700000" algn="tl">
                    <a:srgbClr val="000000">
                      <a:alpha val="43137"/>
                    </a:srgbClr>
                  </a:outerShdw>
                </a:effectLst>
              </a:rPr>
              <a:t>Marijuana/Cannabis history</a:t>
            </a:r>
            <a:endParaRPr lang="en-US" sz="6000" dirty="0">
              <a:solidFill>
                <a:schemeClr val="accent3">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8229600" cy="4419600"/>
          </a:xfrm>
        </p:spPr>
        <p:txBody>
          <a:bodyPr>
            <a:normAutofit fontScale="85000" lnSpcReduction="20000"/>
          </a:bodyPr>
          <a:lstStyle/>
          <a:p>
            <a:r>
              <a:rPr lang="en-US" sz="4200" b="1" dirty="0" smtClean="0"/>
              <a:t>Has been used medically for thousands of years</a:t>
            </a:r>
          </a:p>
          <a:p>
            <a:r>
              <a:rPr lang="en-US" sz="4200" b="1" dirty="0" smtClean="0"/>
              <a:t>Cannabis has a natural receptor in the brain</a:t>
            </a:r>
          </a:p>
          <a:p>
            <a:r>
              <a:rPr lang="en-US" sz="4200" b="1" dirty="0" smtClean="0"/>
              <a:t>Cannabis was a medicine in the United States until 1942 when regulations started</a:t>
            </a:r>
          </a:p>
          <a:p>
            <a:r>
              <a:rPr lang="en-US" sz="4200" b="1" dirty="0"/>
              <a:t>C</a:t>
            </a:r>
            <a:r>
              <a:rPr lang="en-US" sz="4200" b="1" dirty="0" smtClean="0"/>
              <a:t>annabis “makes white women and black men have sex.”*</a:t>
            </a:r>
          </a:p>
          <a:p>
            <a:pPr marL="0" indent="0">
              <a:buNone/>
            </a:pPr>
            <a:endParaRPr lang="en-US" sz="3900" b="1" dirty="0" smtClean="0"/>
          </a:p>
        </p:txBody>
      </p:sp>
      <p:sp>
        <p:nvSpPr>
          <p:cNvPr id="4" name="TextBox 3"/>
          <p:cNvSpPr txBox="1"/>
          <p:nvPr/>
        </p:nvSpPr>
        <p:spPr>
          <a:xfrm>
            <a:off x="762000" y="6202362"/>
            <a:ext cx="7658956" cy="461665"/>
          </a:xfrm>
          <a:prstGeom prst="rect">
            <a:avLst/>
          </a:prstGeom>
          <a:noFill/>
        </p:spPr>
        <p:txBody>
          <a:bodyPr wrap="none" rtlCol="0">
            <a:spAutoFit/>
          </a:bodyPr>
          <a:lstStyle/>
          <a:p>
            <a:r>
              <a:rPr lang="en-US" sz="2400" dirty="0"/>
              <a:t>* Martin Lee in Smoke Signals: A Social History or Marijuana</a:t>
            </a:r>
          </a:p>
        </p:txBody>
      </p:sp>
    </p:spTree>
    <p:extLst>
      <p:ext uri="{BB962C8B-B14F-4D97-AF65-F5344CB8AC3E}">
        <p14:creationId xmlns:p14="http://schemas.microsoft.com/office/powerpoint/2010/main" val="19802929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9000"/>
                    </a14:imgEffect>
                    <a14:imgEffect>
                      <a14:brightnessContrast bright="-13000"/>
                    </a14:imgEffect>
                  </a14:imgLayer>
                </a14:imgProps>
              </a:ext>
              <a:ext uri="{28A0092B-C50C-407E-A947-70E740481C1C}">
                <a14:useLocalDpi xmlns:a14="http://schemas.microsoft.com/office/drawing/2010/main" val="0"/>
              </a:ext>
            </a:extLst>
          </a:blip>
          <a:srcRect/>
          <a:stretch>
            <a:fillRect/>
          </a:stretch>
        </p:blipFill>
        <p:spPr bwMode="auto">
          <a:xfrm>
            <a:off x="0" y="-381000"/>
            <a:ext cx="9144000" cy="7516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normAutofit/>
          </a:bodyPr>
          <a:lstStyle/>
          <a:p>
            <a:r>
              <a:rPr lang="en-US" sz="6600" b="1" dirty="0" smtClean="0">
                <a:solidFill>
                  <a:schemeClr val="bg1"/>
                </a:solidFill>
              </a:rPr>
              <a:t>MJ and the Law</a:t>
            </a:r>
            <a:endParaRPr lang="en-US" sz="6600" b="1" dirty="0">
              <a:solidFill>
                <a:schemeClr val="bg1"/>
              </a:solidFill>
            </a:endParaRPr>
          </a:p>
        </p:txBody>
      </p:sp>
      <p:sp>
        <p:nvSpPr>
          <p:cNvPr id="4" name="Content Placeholder 3"/>
          <p:cNvSpPr>
            <a:spLocks noGrp="1"/>
          </p:cNvSpPr>
          <p:nvPr>
            <p:ph idx="1"/>
          </p:nvPr>
        </p:nvSpPr>
        <p:spPr>
          <a:xfrm>
            <a:off x="435429" y="2013858"/>
            <a:ext cx="8229600" cy="4525963"/>
          </a:xfrm>
        </p:spPr>
        <p:txBody>
          <a:bodyPr>
            <a:normAutofit/>
          </a:bodyPr>
          <a:lstStyle/>
          <a:p>
            <a:r>
              <a:rPr lang="en-US" sz="3600" b="1" dirty="0" smtClean="0">
                <a:solidFill>
                  <a:schemeClr val="bg1"/>
                </a:solidFill>
              </a:rPr>
              <a:t>Increased use of MJ in 1960s and 1970s</a:t>
            </a:r>
          </a:p>
          <a:p>
            <a:r>
              <a:rPr lang="en-US" sz="3600" b="1" dirty="0" smtClean="0">
                <a:solidFill>
                  <a:schemeClr val="bg1"/>
                </a:solidFill>
              </a:rPr>
              <a:t>Congress passed Controlled Substances Act in 1970</a:t>
            </a:r>
          </a:p>
          <a:p>
            <a:r>
              <a:rPr lang="en-US" sz="3600" b="1" dirty="0" smtClean="0">
                <a:solidFill>
                  <a:schemeClr val="bg1"/>
                </a:solidFill>
              </a:rPr>
              <a:t>Established MJ as Schedule I drug similar to heroin (high potential for abuse, no legit  med use)</a:t>
            </a:r>
          </a:p>
          <a:p>
            <a:r>
              <a:rPr lang="en-US" sz="3600" b="1" dirty="0" smtClean="0">
                <a:solidFill>
                  <a:schemeClr val="bg1"/>
                </a:solidFill>
              </a:rPr>
              <a:t>The AMA fought the law</a:t>
            </a:r>
          </a:p>
        </p:txBody>
      </p:sp>
    </p:spTree>
    <p:extLst>
      <p:ext uri="{BB962C8B-B14F-4D97-AF65-F5344CB8AC3E}">
        <p14:creationId xmlns:p14="http://schemas.microsoft.com/office/powerpoint/2010/main" val="12400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419600" y="1447800"/>
            <a:ext cx="4038600" cy="1143000"/>
          </a:xfrm>
        </p:spPr>
        <p:txBody>
          <a:bodyPr>
            <a:normAutofit fontScale="90000"/>
          </a:bodyPr>
          <a:lstStyle/>
          <a:p>
            <a:r>
              <a:rPr lang="en-US" b="1" dirty="0" smtClean="0">
                <a:solidFill>
                  <a:schemeClr val="bg1"/>
                </a:solidFill>
              </a:rPr>
              <a:t>“I want a goddamn strong statement on marijuana…that just tears the ass out of them.”</a:t>
            </a:r>
            <a:endParaRPr lang="en-US" b="1" dirty="0">
              <a:solidFill>
                <a:schemeClr val="bg1"/>
              </a:solidFill>
            </a:endParaRPr>
          </a:p>
        </p:txBody>
      </p:sp>
    </p:spTree>
    <p:extLst>
      <p:ext uri="{BB962C8B-B14F-4D97-AF65-F5344CB8AC3E}">
        <p14:creationId xmlns:p14="http://schemas.microsoft.com/office/powerpoint/2010/main" val="28022879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effectLst>
                  <a:outerShdw blurRad="38100" dist="38100" dir="2700000" algn="tl">
                    <a:srgbClr val="000000">
                      <a:alpha val="43137"/>
                    </a:srgbClr>
                  </a:outerShdw>
                </a:effectLst>
              </a:rPr>
              <a:t>Controlled Substances Act</a:t>
            </a:r>
            <a:endParaRPr lang="en-US" sz="48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lnSpcReduction="10000"/>
          </a:bodyPr>
          <a:lstStyle/>
          <a:p>
            <a:r>
              <a:rPr lang="en-US" sz="3600" b="1" dirty="0" smtClean="0"/>
              <a:t>Cannabis became </a:t>
            </a:r>
            <a:r>
              <a:rPr lang="en-US" sz="3600" b="1" dirty="0"/>
              <a:t>a Schedule 1 drug as having “no medical use and a high potential of </a:t>
            </a:r>
            <a:r>
              <a:rPr lang="en-US" sz="3600" b="1" dirty="0" smtClean="0"/>
              <a:t>abuse”  similar to HEROIN</a:t>
            </a:r>
          </a:p>
          <a:p>
            <a:r>
              <a:rPr lang="en-US" sz="3600" b="1" dirty="0" smtClean="0"/>
              <a:t>Limits government research dollars to studies of the dangerous effects of cannabis</a:t>
            </a:r>
          </a:p>
          <a:p>
            <a:r>
              <a:rPr lang="en-US" sz="3600" b="1" dirty="0" smtClean="0"/>
              <a:t>NIDA controls the supply of cannabis for research </a:t>
            </a:r>
          </a:p>
          <a:p>
            <a:endParaRPr lang="en-US" dirty="0"/>
          </a:p>
        </p:txBody>
      </p:sp>
    </p:spTree>
    <p:extLst>
      <p:ext uri="{BB962C8B-B14F-4D97-AF65-F5344CB8AC3E}">
        <p14:creationId xmlns:p14="http://schemas.microsoft.com/office/powerpoint/2010/main" val="2787687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noAutofit/>
          </a:bodyPr>
          <a:lstStyle/>
          <a:p>
            <a:r>
              <a:rPr lang="en-US" b="1" dirty="0" smtClean="0">
                <a:solidFill>
                  <a:srgbClr val="333399"/>
                </a:solidFill>
                <a:effectLst>
                  <a:outerShdw blurRad="38100" dist="38100" dir="2700000" algn="tl">
                    <a:srgbClr val="000000">
                      <a:alpha val="43137"/>
                    </a:srgbClr>
                  </a:outerShdw>
                </a:effectLst>
              </a:rPr>
              <a:t>The only legal source of cannabis is the NIDA which has a congressional mandate to only study its harms.</a:t>
            </a:r>
            <a:endParaRPr lang="en-US" b="1" dirty="0">
              <a:solidFill>
                <a:srgbClr val="333399"/>
              </a:solidFill>
              <a:effectLst>
                <a:outerShdw blurRad="38100" dist="38100" dir="2700000" algn="tl">
                  <a:srgbClr val="000000">
                    <a:alpha val="43137"/>
                  </a:srgbClr>
                </a:outerShdw>
              </a:effectLst>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71800"/>
            <a:ext cx="914400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449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ipe(down)">
                                      <p:cBhvr>
                                        <p:cTn id="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sz="6600" b="1" dirty="0" smtClean="0">
                <a:effectLst>
                  <a:outerShdw blurRad="38100" dist="38100" dir="2700000" algn="tl">
                    <a:srgbClr val="000000">
                      <a:alpha val="43137"/>
                    </a:srgbClr>
                  </a:outerShdw>
                </a:effectLst>
              </a:rPr>
              <a:t>Marijuana</a:t>
            </a:r>
            <a:endParaRPr lang="en-US" sz="6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534798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0"/>
            <a:ext cx="7772400" cy="1470025"/>
          </a:xfrm>
        </p:spPr>
        <p:txBody>
          <a:bodyPr/>
          <a:lstStyle/>
          <a:p>
            <a:r>
              <a:rPr lang="en-US" dirty="0" smtClean="0"/>
              <a:t>Marijuana</a:t>
            </a:r>
            <a:endParaRPr lang="en-US" dirty="0"/>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228600" y="152400"/>
            <a:ext cx="8458200" cy="6493383"/>
          </a:xfrm>
          <a:prstGeom prst="rect">
            <a:avLst/>
          </a:prstGeom>
        </p:spPr>
      </p:pic>
      <p:sp>
        <p:nvSpPr>
          <p:cNvPr id="9" name="Left Arrow 8"/>
          <p:cNvSpPr/>
          <p:nvPr/>
        </p:nvSpPr>
        <p:spPr>
          <a:xfrm rot="20251747">
            <a:off x="1468860" y="2603235"/>
            <a:ext cx="978408" cy="304558"/>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stretch>
            <a:fillRect/>
          </a:stretch>
        </p:blipFill>
        <p:spPr>
          <a:xfrm rot="20761708">
            <a:off x="1627626" y="4888063"/>
            <a:ext cx="901490" cy="521617"/>
          </a:xfrm>
          <a:prstGeom prst="rect">
            <a:avLst/>
          </a:prstGeom>
        </p:spPr>
      </p:pic>
      <p:sp>
        <p:nvSpPr>
          <p:cNvPr id="12" name="Down Arrow 11"/>
          <p:cNvSpPr/>
          <p:nvPr/>
        </p:nvSpPr>
        <p:spPr>
          <a:xfrm>
            <a:off x="5334000" y="3594802"/>
            <a:ext cx="484632" cy="978408"/>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105400" y="3044270"/>
            <a:ext cx="2662332" cy="461665"/>
          </a:xfrm>
          <a:prstGeom prst="rect">
            <a:avLst/>
          </a:prstGeom>
          <a:noFill/>
        </p:spPr>
        <p:txBody>
          <a:bodyPr wrap="none" rtlCol="0">
            <a:spAutoFit/>
          </a:bodyPr>
          <a:lstStyle/>
          <a:p>
            <a:r>
              <a:rPr lang="en-US" sz="2400" b="1" dirty="0" smtClean="0"/>
              <a:t>Inactive metabolite</a:t>
            </a:r>
            <a:endParaRPr lang="en-US" sz="2400" b="1" dirty="0"/>
          </a:p>
        </p:txBody>
      </p:sp>
      <p:sp>
        <p:nvSpPr>
          <p:cNvPr id="14" name="TextBox 13"/>
          <p:cNvSpPr txBox="1"/>
          <p:nvPr/>
        </p:nvSpPr>
        <p:spPr>
          <a:xfrm>
            <a:off x="2002430" y="2082062"/>
            <a:ext cx="2069669" cy="400110"/>
          </a:xfrm>
          <a:prstGeom prst="rect">
            <a:avLst/>
          </a:prstGeom>
          <a:noFill/>
        </p:spPr>
        <p:txBody>
          <a:bodyPr wrap="none" rtlCol="0">
            <a:spAutoFit/>
          </a:bodyPr>
          <a:lstStyle/>
          <a:p>
            <a:r>
              <a:rPr lang="en-US" sz="2000" b="1" dirty="0" smtClean="0"/>
              <a:t>Active metabolite</a:t>
            </a:r>
            <a:endParaRPr lang="en-US" sz="2000" b="1" dirty="0"/>
          </a:p>
        </p:txBody>
      </p:sp>
      <p:sp>
        <p:nvSpPr>
          <p:cNvPr id="15" name="TextBox 14"/>
          <p:cNvSpPr txBox="1"/>
          <p:nvPr/>
        </p:nvSpPr>
        <p:spPr>
          <a:xfrm>
            <a:off x="2468328" y="4730416"/>
            <a:ext cx="2069669" cy="400110"/>
          </a:xfrm>
          <a:prstGeom prst="rect">
            <a:avLst/>
          </a:prstGeom>
          <a:noFill/>
        </p:spPr>
        <p:txBody>
          <a:bodyPr wrap="none" rtlCol="0">
            <a:spAutoFit/>
          </a:bodyPr>
          <a:lstStyle/>
          <a:p>
            <a:r>
              <a:rPr lang="en-US" sz="2000" b="1" dirty="0" smtClean="0"/>
              <a:t>Active metabolite</a:t>
            </a:r>
            <a:endParaRPr lang="en-US" sz="2000" b="1" dirty="0"/>
          </a:p>
        </p:txBody>
      </p:sp>
    </p:spTree>
    <p:extLst>
      <p:ext uri="{BB962C8B-B14F-4D97-AF65-F5344CB8AC3E}">
        <p14:creationId xmlns:p14="http://schemas.microsoft.com/office/powerpoint/2010/main" val="150176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p:bldP spid="14" grpId="0"/>
      <p:bldP spid="1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191" y="990600"/>
            <a:ext cx="9144000" cy="1470025"/>
          </a:xfrm>
        </p:spPr>
        <p:txBody>
          <a:bodyPr>
            <a:normAutofit/>
          </a:bodyPr>
          <a:lstStyle/>
          <a:p>
            <a:r>
              <a:rPr lang="en-US" sz="4000" b="1" i="1" dirty="0" smtClean="0">
                <a:solidFill>
                  <a:srgbClr val="00B050"/>
                </a:solidFill>
                <a:effectLst>
                  <a:outerShdw blurRad="38100" dist="38100" dir="2700000" algn="tl">
                    <a:srgbClr val="000000">
                      <a:alpha val="43137"/>
                    </a:srgbClr>
                  </a:outerShdw>
                </a:effectLst>
              </a:rPr>
              <a:t>Presence of drug does not = impairment</a:t>
            </a:r>
            <a:endParaRPr lang="en-US" sz="4000" b="1" i="1" dirty="0">
              <a:solidFill>
                <a:srgbClr val="00B05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990600" y="3886200"/>
            <a:ext cx="7239000" cy="1752600"/>
          </a:xfrm>
        </p:spPr>
        <p:txBody>
          <a:bodyPr>
            <a:noAutofit/>
          </a:bodyPr>
          <a:lstStyle/>
          <a:p>
            <a:r>
              <a:rPr lang="en-US" sz="4000" b="1" dirty="0" smtClean="0"/>
              <a:t>Impairment based on road-side or clinical impairment testing</a:t>
            </a:r>
            <a:endParaRPr lang="en-US" sz="4000" b="1" dirty="0"/>
          </a:p>
        </p:txBody>
      </p:sp>
    </p:spTree>
    <p:extLst>
      <p:ext uri="{BB962C8B-B14F-4D97-AF65-F5344CB8AC3E}">
        <p14:creationId xmlns:p14="http://schemas.microsoft.com/office/powerpoint/2010/main" val="418656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3820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2917"/>
            <a:ext cx="8762999" cy="6734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1" y="0"/>
            <a:ext cx="9168565" cy="6847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85800" y="1905000"/>
            <a:ext cx="8229600" cy="1143000"/>
          </a:xfrm>
        </p:spPr>
        <p:txBody>
          <a:bodyPr>
            <a:normAutofit/>
          </a:bodyPr>
          <a:lstStyle/>
          <a:p>
            <a:r>
              <a:rPr lang="en-US" sz="4800" b="1" dirty="0" smtClean="0">
                <a:solidFill>
                  <a:srgbClr val="C00000"/>
                </a:solidFill>
                <a:effectLst>
                  <a:outerShdw blurRad="38100" dist="38100" dir="2700000" algn="tl">
                    <a:srgbClr val="000000">
                      <a:alpha val="43137"/>
                    </a:srgbClr>
                  </a:outerShdw>
                </a:effectLst>
                <a:latin typeface="Baskerville Old Face" panose="02020602080505020303" pitchFamily="18" charset="0"/>
              </a:rPr>
              <a:t>Anatomy 101</a:t>
            </a:r>
            <a:endParaRPr lang="en-US" sz="4800" b="1" dirty="0">
              <a:solidFill>
                <a:srgbClr val="C00000"/>
              </a:solidFill>
              <a:effectLst>
                <a:outerShdw blurRad="38100" dist="38100" dir="2700000" algn="tl">
                  <a:srgbClr val="000000">
                    <a:alpha val="43137"/>
                  </a:srgbClr>
                </a:outerShdw>
              </a:effectLst>
              <a:latin typeface="Baskerville Old Face" panose="02020602080505020303" pitchFamily="18" charset="0"/>
            </a:endParaRPr>
          </a:p>
        </p:txBody>
      </p:sp>
    </p:spTree>
    <p:extLst>
      <p:ext uri="{BB962C8B-B14F-4D97-AF65-F5344CB8AC3E}">
        <p14:creationId xmlns:p14="http://schemas.microsoft.com/office/powerpoint/2010/main" val="214249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4819"/>
                                        </p:tgtEl>
                                      </p:cBhvr>
                                    </p:animEffect>
                                    <p:set>
                                      <p:cBhvr>
                                        <p:cTn id="7" dur="1" fill="hold">
                                          <p:stCondLst>
                                            <p:cond delay="499"/>
                                          </p:stCondLst>
                                        </p:cTn>
                                        <p:tgtEl>
                                          <p:spTgt spid="3481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67000"/>
            <a:ext cx="7772400" cy="1470025"/>
          </a:xfrm>
        </p:spPr>
        <p:txBody>
          <a:bodyPr>
            <a:normAutofit fontScale="90000"/>
          </a:bodyPr>
          <a:lstStyle/>
          <a:p>
            <a:r>
              <a:rPr lang="en-US" b="1" i="1" dirty="0"/>
              <a:t>Scientific </a:t>
            </a:r>
            <a:r>
              <a:rPr lang="en-US" b="1" i="1" dirty="0" smtClean="0"/>
              <a:t>studies indicates that</a:t>
            </a:r>
            <a:r>
              <a:rPr lang="en-US" b="1" i="1" dirty="0"/>
              <a:t/>
            </a:r>
            <a:br>
              <a:rPr lang="en-US" b="1" i="1" dirty="0"/>
            </a:br>
            <a:r>
              <a:rPr lang="en-US" b="1" i="1" dirty="0"/>
              <a:t>cannabinoid drugs, primarily THC, </a:t>
            </a:r>
            <a:r>
              <a:rPr lang="en-US" b="1" i="1" dirty="0" smtClean="0"/>
              <a:t>is indicated for </a:t>
            </a:r>
            <a:r>
              <a:rPr lang="en-US" b="1" i="1" dirty="0"/>
              <a:t>pain relief, </a:t>
            </a:r>
            <a:r>
              <a:rPr lang="en-US" b="1" i="1" dirty="0" smtClean="0"/>
              <a:t>nausea </a:t>
            </a:r>
            <a:r>
              <a:rPr lang="en-US" b="1" i="1" dirty="0"/>
              <a:t>and</a:t>
            </a:r>
            <a:br>
              <a:rPr lang="en-US" b="1" i="1" dirty="0"/>
            </a:br>
            <a:r>
              <a:rPr lang="en-US" b="1" i="1" dirty="0"/>
              <a:t>vomiting, and appetite </a:t>
            </a:r>
            <a:r>
              <a:rPr lang="en-US" b="1" i="1" dirty="0" smtClean="0"/>
              <a:t>stimulation</a:t>
            </a:r>
            <a:r>
              <a:rPr lang="en-US" i="1" dirty="0" smtClean="0"/>
              <a:t>.</a:t>
            </a:r>
            <a:br>
              <a:rPr lang="en-US" i="1" dirty="0" smtClean="0"/>
            </a:br>
            <a:r>
              <a:rPr lang="en-US" b="1" i="1" dirty="0"/>
              <a:t/>
            </a:r>
            <a:br>
              <a:rPr lang="en-US" b="1" i="1" dirty="0"/>
            </a:br>
            <a:r>
              <a:rPr lang="en-US" b="1" i="1" dirty="0" smtClean="0"/>
              <a:t>Smoked </a:t>
            </a:r>
            <a:r>
              <a:rPr lang="en-US" b="1" i="1" dirty="0"/>
              <a:t>marijuana, however, is a crude THC</a:t>
            </a:r>
            <a:br>
              <a:rPr lang="en-US" b="1" i="1" dirty="0"/>
            </a:br>
            <a:r>
              <a:rPr lang="en-US" b="1" i="1" dirty="0"/>
              <a:t>delivery system that also delivers harmful substances</a:t>
            </a:r>
            <a:r>
              <a:rPr lang="en-US" b="1" i="1" dirty="0" smtClean="0"/>
              <a:t>.</a:t>
            </a:r>
            <a:br>
              <a:rPr lang="en-US" b="1" i="1" dirty="0" smtClean="0"/>
            </a:br>
            <a:endParaRPr lang="en-US" b="1" i="1" dirty="0"/>
          </a:p>
        </p:txBody>
      </p:sp>
      <p:sp>
        <p:nvSpPr>
          <p:cNvPr id="3" name="Subtitle 2"/>
          <p:cNvSpPr>
            <a:spLocks noGrp="1"/>
          </p:cNvSpPr>
          <p:nvPr>
            <p:ph type="subTitle" idx="1"/>
          </p:nvPr>
        </p:nvSpPr>
        <p:spPr>
          <a:xfrm>
            <a:off x="38100" y="6324600"/>
            <a:ext cx="9067800" cy="1752600"/>
          </a:xfrm>
        </p:spPr>
        <p:txBody>
          <a:bodyPr>
            <a:normAutofit/>
          </a:bodyPr>
          <a:lstStyle/>
          <a:p>
            <a:r>
              <a:rPr lang="en-US" sz="2400" dirty="0"/>
              <a:t>http://medicalmarijuana.procon.org/sourcefiles/IOM_Report.pdf</a:t>
            </a:r>
          </a:p>
        </p:txBody>
      </p:sp>
    </p:spTree>
    <p:extLst>
      <p:ext uri="{BB962C8B-B14F-4D97-AF65-F5344CB8AC3E}">
        <p14:creationId xmlns:p14="http://schemas.microsoft.com/office/powerpoint/2010/main" val="14863878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771"/>
            <a:ext cx="9165771" cy="6879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09600" y="5410200"/>
            <a:ext cx="8229600" cy="1143000"/>
          </a:xfrm>
        </p:spPr>
        <p:txBody>
          <a:bodyPr>
            <a:normAutofit/>
          </a:bodyPr>
          <a:lstStyle/>
          <a:p>
            <a:pPr algn="r"/>
            <a:r>
              <a:rPr lang="en-US" sz="5400" b="1" dirty="0" smtClean="0">
                <a:solidFill>
                  <a:schemeClr val="bg1"/>
                </a:solidFill>
                <a:effectLst>
                  <a:outerShdw blurRad="38100" dist="38100" dir="2700000" algn="tl">
                    <a:srgbClr val="000000">
                      <a:alpha val="43137"/>
                    </a:srgbClr>
                  </a:outerShdw>
                </a:effectLst>
              </a:rPr>
              <a:t>Vaporizing marijuana</a:t>
            </a:r>
            <a:endParaRPr lang="en-US" sz="5400" b="1" dirty="0">
              <a:solidFill>
                <a:schemeClr val="bg1"/>
              </a:solidFill>
              <a:effectLst>
                <a:outerShdw blurRad="38100" dist="38100" dir="2700000" algn="tl">
                  <a:srgbClr val="000000">
                    <a:alpha val="43137"/>
                  </a:srgbClr>
                </a:outerShdw>
              </a:effectLst>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3886200"/>
            <a:ext cx="1850571" cy="2775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949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326" y="1417638"/>
            <a:ext cx="8991600" cy="2834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67800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00B050"/>
                </a:solidFill>
                <a:effectLst>
                  <a:outerShdw blurRad="38100" dist="38100" dir="2700000" algn="tl">
                    <a:srgbClr val="000000">
                      <a:alpha val="43137"/>
                    </a:srgbClr>
                  </a:outerShdw>
                </a:effectLst>
              </a:rPr>
              <a:t>Marijuana Side Effects:</a:t>
            </a:r>
            <a:endParaRPr lang="en-US" sz="4800" b="1" dirty="0">
              <a:solidFill>
                <a:srgbClr val="00B05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smtClean="0"/>
              <a:t>Does not cause significant lung harm</a:t>
            </a:r>
          </a:p>
          <a:p>
            <a:r>
              <a:rPr lang="en-US" dirty="0" smtClean="0"/>
              <a:t>Does not weaken the immune system</a:t>
            </a:r>
          </a:p>
          <a:p>
            <a:r>
              <a:rPr lang="en-US" dirty="0" smtClean="0"/>
              <a:t>Does not cause cognitive impairment beyond the acute “buzz”</a:t>
            </a:r>
          </a:p>
          <a:p>
            <a:r>
              <a:rPr lang="en-US" dirty="0" smtClean="0"/>
              <a:t>Does not cause addiction!</a:t>
            </a:r>
          </a:p>
          <a:p>
            <a:pPr lvl="1"/>
            <a:r>
              <a:rPr lang="en-US" dirty="0" smtClean="0"/>
              <a:t>1.5 to 9% of recreational users become addicted (and these may be from childhood use)</a:t>
            </a:r>
          </a:p>
          <a:p>
            <a:pPr lvl="1"/>
            <a:r>
              <a:rPr lang="en-US" dirty="0" smtClean="0"/>
              <a:t>Unknown addiction potential in medical users</a:t>
            </a:r>
            <a:endParaRPr lang="en-US" dirty="0"/>
          </a:p>
        </p:txBody>
      </p:sp>
      <p:pic>
        <p:nvPicPr>
          <p:cNvPr id="4" name="Picture 3"/>
          <p:cNvPicPr>
            <a:picLocks noChangeAspect="1"/>
          </p:cNvPicPr>
          <p:nvPr/>
        </p:nvPicPr>
        <p:blipFill>
          <a:blip r:embed="rId2"/>
          <a:stretch>
            <a:fillRect/>
          </a:stretch>
        </p:blipFill>
        <p:spPr>
          <a:xfrm>
            <a:off x="609600" y="6132789"/>
            <a:ext cx="8401016" cy="640135"/>
          </a:xfrm>
          <a:prstGeom prst="rect">
            <a:avLst/>
          </a:prstGeom>
        </p:spPr>
      </p:pic>
    </p:spTree>
    <p:extLst>
      <p:ext uri="{BB962C8B-B14F-4D97-AF65-F5344CB8AC3E}">
        <p14:creationId xmlns:p14="http://schemas.microsoft.com/office/powerpoint/2010/main" val="21091643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00B050"/>
                </a:solidFill>
                <a:effectLst>
                  <a:outerShdw blurRad="38100" dist="38100" dir="2700000" algn="tl">
                    <a:srgbClr val="000000">
                      <a:alpha val="43137"/>
                    </a:srgbClr>
                  </a:outerShdw>
                </a:effectLst>
              </a:rPr>
              <a:t>Marijuana Side Effects</a:t>
            </a:r>
            <a:r>
              <a:rPr lang="en-US" dirty="0" smtClean="0"/>
              <a:t>	</a:t>
            </a:r>
            <a:endParaRPr lang="en-US" dirty="0"/>
          </a:p>
        </p:txBody>
      </p:sp>
      <p:sp>
        <p:nvSpPr>
          <p:cNvPr id="3" name="Content Placeholder 2"/>
          <p:cNvSpPr>
            <a:spLocks noGrp="1"/>
          </p:cNvSpPr>
          <p:nvPr>
            <p:ph idx="1"/>
          </p:nvPr>
        </p:nvSpPr>
        <p:spPr/>
        <p:txBody>
          <a:bodyPr>
            <a:normAutofit lnSpcReduction="10000"/>
          </a:bodyPr>
          <a:lstStyle/>
          <a:p>
            <a:r>
              <a:rPr lang="en-US" dirty="0" smtClean="0"/>
              <a:t>Does not cause long term brain effects</a:t>
            </a:r>
            <a:r>
              <a:rPr lang="en-US" sz="3600" b="1" dirty="0" smtClean="0">
                <a:solidFill>
                  <a:srgbClr val="FF0000"/>
                </a:solidFill>
              </a:rPr>
              <a:t>*</a:t>
            </a:r>
          </a:p>
          <a:p>
            <a:r>
              <a:rPr lang="en-US" dirty="0" smtClean="0"/>
              <a:t>Effect on developing brain (teenagers) likely dangerous and needs more study</a:t>
            </a:r>
          </a:p>
          <a:p>
            <a:r>
              <a:rPr lang="en-US" dirty="0"/>
              <a:t>P</a:t>
            </a:r>
            <a:r>
              <a:rPr lang="en-US" dirty="0" smtClean="0"/>
              <a:t>sychosis may be worsened during acute intoxication so caution if comorbidity </a:t>
            </a:r>
          </a:p>
          <a:p>
            <a:r>
              <a:rPr lang="en-US" dirty="0" smtClean="0"/>
              <a:t>Acute intoxication affects attention memory and perception</a:t>
            </a:r>
          </a:p>
          <a:p>
            <a:r>
              <a:rPr lang="en-US" dirty="0" smtClean="0"/>
              <a:t>Withdrawal syndrome exists and is mild at best</a:t>
            </a:r>
          </a:p>
          <a:p>
            <a:pPr marL="0" indent="0">
              <a:buNone/>
            </a:pPr>
            <a:endParaRPr lang="en-US" sz="2600" dirty="0" smtClean="0"/>
          </a:p>
        </p:txBody>
      </p:sp>
      <p:pic>
        <p:nvPicPr>
          <p:cNvPr id="7" name="Picture 6"/>
          <p:cNvPicPr>
            <a:picLocks noChangeAspect="1"/>
          </p:cNvPicPr>
          <p:nvPr/>
        </p:nvPicPr>
        <p:blipFill>
          <a:blip r:embed="rId2"/>
          <a:stretch>
            <a:fillRect/>
          </a:stretch>
        </p:blipFill>
        <p:spPr>
          <a:xfrm>
            <a:off x="443948" y="6221178"/>
            <a:ext cx="8401016" cy="640135"/>
          </a:xfrm>
          <a:prstGeom prst="rect">
            <a:avLst/>
          </a:prstGeom>
        </p:spPr>
      </p:pic>
    </p:spTree>
    <p:extLst>
      <p:ext uri="{BB962C8B-B14F-4D97-AF65-F5344CB8AC3E}">
        <p14:creationId xmlns:p14="http://schemas.microsoft.com/office/powerpoint/2010/main" val="35800410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00B050"/>
                </a:solidFill>
                <a:effectLst>
                  <a:outerShdw blurRad="38100" dist="38100" dir="2700000" algn="tl">
                    <a:srgbClr val="000000">
                      <a:alpha val="43137"/>
                    </a:srgbClr>
                  </a:outerShdw>
                </a:effectLst>
              </a:rPr>
              <a:t>Marijuana as a medicine</a:t>
            </a:r>
            <a:endParaRPr lang="en-US" sz="4800" b="1" dirty="0">
              <a:solidFill>
                <a:srgbClr val="00B05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46237"/>
            <a:ext cx="8229600" cy="4525963"/>
          </a:xfrm>
        </p:spPr>
        <p:txBody>
          <a:bodyPr>
            <a:normAutofit/>
          </a:bodyPr>
          <a:lstStyle/>
          <a:p>
            <a:pPr marL="0" indent="0">
              <a:buNone/>
            </a:pPr>
            <a:r>
              <a:rPr lang="en-US" b="1" dirty="0" smtClean="0"/>
              <a:t>Effective in: </a:t>
            </a:r>
          </a:p>
          <a:p>
            <a:pPr lvl="1"/>
            <a:r>
              <a:rPr lang="en-US" dirty="0" smtClean="0"/>
              <a:t>Chronic neuropathic or cancer pain</a:t>
            </a:r>
          </a:p>
          <a:p>
            <a:pPr lvl="1"/>
            <a:r>
              <a:rPr lang="en-US" dirty="0" smtClean="0"/>
              <a:t>Spasticity</a:t>
            </a:r>
          </a:p>
          <a:p>
            <a:pPr lvl="1"/>
            <a:r>
              <a:rPr lang="en-US" dirty="0" smtClean="0"/>
              <a:t>Nausea and vomiting</a:t>
            </a:r>
          </a:p>
          <a:p>
            <a:pPr lvl="1"/>
            <a:r>
              <a:rPr lang="en-US" dirty="0" smtClean="0"/>
              <a:t>Weight loss</a:t>
            </a:r>
          </a:p>
          <a:p>
            <a:pPr lvl="1"/>
            <a:r>
              <a:rPr lang="en-US" dirty="0" smtClean="0"/>
              <a:t>Glaucoma</a:t>
            </a:r>
          </a:p>
          <a:p>
            <a:pPr lvl="1"/>
            <a:r>
              <a:rPr lang="en-US" dirty="0" smtClean="0"/>
              <a:t>Opiate addiction to diminish opiate dependence</a:t>
            </a:r>
          </a:p>
          <a:p>
            <a:endParaRPr lang="en-US" dirty="0"/>
          </a:p>
        </p:txBody>
      </p:sp>
      <p:pic>
        <p:nvPicPr>
          <p:cNvPr id="4" name="Picture 3"/>
          <p:cNvPicPr>
            <a:picLocks noChangeAspect="1"/>
          </p:cNvPicPr>
          <p:nvPr/>
        </p:nvPicPr>
        <p:blipFill>
          <a:blip r:embed="rId2"/>
          <a:stretch>
            <a:fillRect/>
          </a:stretch>
        </p:blipFill>
        <p:spPr>
          <a:xfrm>
            <a:off x="490330" y="5988657"/>
            <a:ext cx="8401016" cy="640135"/>
          </a:xfrm>
          <a:prstGeom prst="rect">
            <a:avLst/>
          </a:prstGeom>
        </p:spPr>
      </p:pic>
    </p:spTree>
    <p:extLst>
      <p:ext uri="{BB962C8B-B14F-4D97-AF65-F5344CB8AC3E}">
        <p14:creationId xmlns:p14="http://schemas.microsoft.com/office/powerpoint/2010/main" val="17933352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00B050"/>
                </a:solidFill>
                <a:effectLst>
                  <a:outerShdw blurRad="38100" dist="38100" dir="2700000" algn="tl">
                    <a:srgbClr val="000000">
                      <a:alpha val="43137"/>
                    </a:srgbClr>
                  </a:outerShdw>
                </a:effectLst>
              </a:rPr>
              <a:t>Marijuana as a medicine: </a:t>
            </a:r>
            <a:endParaRPr lang="en-US" sz="4800" b="1" dirty="0">
              <a:solidFill>
                <a:srgbClr val="00B05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marL="0" indent="0">
              <a:buNone/>
            </a:pPr>
            <a:r>
              <a:rPr lang="en-US" b="1" dirty="0" smtClean="0"/>
              <a:t>Likely to be effective in:</a:t>
            </a:r>
          </a:p>
          <a:p>
            <a:r>
              <a:rPr lang="en-US" dirty="0" smtClean="0"/>
              <a:t>Fibromyalgia</a:t>
            </a:r>
          </a:p>
          <a:p>
            <a:r>
              <a:rPr lang="en-US" dirty="0" smtClean="0"/>
              <a:t>PTSD</a:t>
            </a:r>
          </a:p>
          <a:p>
            <a:r>
              <a:rPr lang="en-US" dirty="0" smtClean="0"/>
              <a:t>Seizure disorders (children</a:t>
            </a:r>
            <a:r>
              <a:rPr lang="en-US" sz="3600" b="1" dirty="0" smtClean="0">
                <a:solidFill>
                  <a:srgbClr val="FF0000"/>
                </a:solidFill>
              </a:rPr>
              <a:t>*</a:t>
            </a:r>
            <a:r>
              <a:rPr lang="en-US" dirty="0" smtClean="0"/>
              <a:t>)</a:t>
            </a:r>
          </a:p>
          <a:p>
            <a:r>
              <a:rPr lang="en-US" dirty="0" smtClean="0"/>
              <a:t>Irritable Bowel Syndrome/Crohn’s disease</a:t>
            </a:r>
            <a:endParaRPr lang="en-US" dirty="0"/>
          </a:p>
        </p:txBody>
      </p:sp>
      <p:pic>
        <p:nvPicPr>
          <p:cNvPr id="4" name="Picture 3"/>
          <p:cNvPicPr>
            <a:picLocks noChangeAspect="1"/>
          </p:cNvPicPr>
          <p:nvPr/>
        </p:nvPicPr>
        <p:blipFill>
          <a:blip r:embed="rId2"/>
          <a:stretch>
            <a:fillRect/>
          </a:stretch>
        </p:blipFill>
        <p:spPr>
          <a:xfrm>
            <a:off x="457200" y="6126163"/>
            <a:ext cx="8401016" cy="640135"/>
          </a:xfrm>
          <a:prstGeom prst="rect">
            <a:avLst/>
          </a:prstGeom>
        </p:spPr>
      </p:pic>
    </p:spTree>
    <p:extLst>
      <p:ext uri="{BB962C8B-B14F-4D97-AF65-F5344CB8AC3E}">
        <p14:creationId xmlns:p14="http://schemas.microsoft.com/office/powerpoint/2010/main" val="7040102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408" y="304800"/>
            <a:ext cx="8610600" cy="1143000"/>
          </a:xfrm>
        </p:spPr>
        <p:txBody>
          <a:bodyPr>
            <a:noAutofit/>
          </a:bodyPr>
          <a:lstStyle/>
          <a:p>
            <a:r>
              <a:rPr lang="en-US" b="1" dirty="0" smtClean="0">
                <a:solidFill>
                  <a:srgbClr val="00B050"/>
                </a:solidFill>
                <a:effectLst>
                  <a:outerShdw blurRad="38100" dist="38100" dir="2700000" algn="tl">
                    <a:srgbClr val="000000">
                      <a:alpha val="43137"/>
                    </a:srgbClr>
                  </a:outerShdw>
                </a:effectLst>
              </a:rPr>
              <a:t>Marijuana SHOULD NOT be used by:</a:t>
            </a:r>
            <a:endParaRPr lang="en-US" b="1" dirty="0">
              <a:solidFill>
                <a:srgbClr val="00B05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752600"/>
            <a:ext cx="8229600" cy="4525963"/>
          </a:xfrm>
        </p:spPr>
        <p:txBody>
          <a:bodyPr/>
          <a:lstStyle/>
          <a:p>
            <a:r>
              <a:rPr lang="en-US" dirty="0" smtClean="0"/>
              <a:t>Anyone with a personal or family history of psychoses like schizophrenia</a:t>
            </a:r>
          </a:p>
          <a:p>
            <a:r>
              <a:rPr lang="en-US" dirty="0" smtClean="0"/>
              <a:t>Age younger than 18 years</a:t>
            </a:r>
          </a:p>
          <a:p>
            <a:r>
              <a:rPr lang="en-US" dirty="0" smtClean="0"/>
              <a:t>Pregnant women</a:t>
            </a:r>
          </a:p>
          <a:p>
            <a:r>
              <a:rPr lang="en-US" dirty="0" smtClean="0"/>
              <a:t>Breastfeeding women</a:t>
            </a:r>
            <a:endParaRPr lang="en-US" dirty="0"/>
          </a:p>
        </p:txBody>
      </p:sp>
      <p:pic>
        <p:nvPicPr>
          <p:cNvPr id="4" name="Picture 3"/>
          <p:cNvPicPr>
            <a:picLocks noChangeAspect="1"/>
          </p:cNvPicPr>
          <p:nvPr/>
        </p:nvPicPr>
        <p:blipFill>
          <a:blip r:embed="rId3"/>
          <a:stretch>
            <a:fillRect/>
          </a:stretch>
        </p:blipFill>
        <p:spPr>
          <a:xfrm>
            <a:off x="457200" y="6116224"/>
            <a:ext cx="8401016" cy="640135"/>
          </a:xfrm>
          <a:prstGeom prst="rect">
            <a:avLst/>
          </a:prstGeom>
        </p:spPr>
      </p:pic>
    </p:spTree>
    <p:extLst>
      <p:ext uri="{BB962C8B-B14F-4D97-AF65-F5344CB8AC3E}">
        <p14:creationId xmlns:p14="http://schemas.microsoft.com/office/powerpoint/2010/main" val="9036263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00B050"/>
                </a:solidFill>
                <a:effectLst>
                  <a:outerShdw blurRad="38100" dist="38100" dir="2700000" algn="tl">
                    <a:srgbClr val="000000">
                      <a:alpha val="43137"/>
                    </a:srgbClr>
                  </a:outerShdw>
                </a:effectLst>
              </a:rPr>
              <a:t>Marijuana as a gateway drug:</a:t>
            </a:r>
            <a:endParaRPr lang="en-US" sz="4800" b="1" dirty="0">
              <a:solidFill>
                <a:srgbClr val="00B05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1600200"/>
            <a:ext cx="8610600" cy="4648200"/>
          </a:xfrm>
        </p:spPr>
        <p:txBody>
          <a:bodyPr>
            <a:normAutofit fontScale="92500" lnSpcReduction="20000"/>
          </a:bodyPr>
          <a:lstStyle/>
          <a:p>
            <a:r>
              <a:rPr lang="en-US" sz="3600" dirty="0" smtClean="0"/>
              <a:t>Marijuana often precedes other drug use however alcohol and nicotine precede marijuana use.  </a:t>
            </a:r>
            <a:r>
              <a:rPr lang="en-US" sz="3600" b="1" i="1" dirty="0" smtClean="0"/>
              <a:t>Thereby, marijuana is rarely THE gateway drug.  </a:t>
            </a:r>
          </a:p>
          <a:p>
            <a:r>
              <a:rPr lang="en-US" sz="3600" dirty="0" smtClean="0"/>
              <a:t>There is no convincing evidence that legalization will lead to more use within the general population</a:t>
            </a:r>
            <a:r>
              <a:rPr lang="en-US" sz="3900" b="1" dirty="0" smtClean="0">
                <a:solidFill>
                  <a:srgbClr val="FF0000"/>
                </a:solidFill>
              </a:rPr>
              <a:t>*</a:t>
            </a:r>
          </a:p>
          <a:p>
            <a:r>
              <a:rPr lang="en-US" sz="3600" b="1" dirty="0" smtClean="0"/>
              <a:t>Marijuana does not trigger significant dopamine production, unlike alcohol and nicotine</a:t>
            </a:r>
          </a:p>
          <a:p>
            <a:pPr marL="0" indent="0">
              <a:buNone/>
            </a:pPr>
            <a:endParaRPr lang="en-US" sz="1600" dirty="0" smtClean="0"/>
          </a:p>
        </p:txBody>
      </p:sp>
      <p:sp>
        <p:nvSpPr>
          <p:cNvPr id="4" name="TextBox 3"/>
          <p:cNvSpPr txBox="1"/>
          <p:nvPr/>
        </p:nvSpPr>
        <p:spPr>
          <a:xfrm>
            <a:off x="1066800" y="6400800"/>
            <a:ext cx="6300764" cy="369332"/>
          </a:xfrm>
          <a:prstGeom prst="rect">
            <a:avLst/>
          </a:prstGeom>
          <a:noFill/>
        </p:spPr>
        <p:txBody>
          <a:bodyPr wrap="none" rtlCol="0">
            <a:spAutoFit/>
          </a:bodyPr>
          <a:lstStyle/>
          <a:p>
            <a:r>
              <a:rPr lang="en-US" dirty="0"/>
              <a:t>http://medicalmarijuana.procon.org/sourcefiles/IOM_Report.pdf</a:t>
            </a:r>
          </a:p>
        </p:txBody>
      </p:sp>
    </p:spTree>
    <p:extLst>
      <p:ext uri="{BB962C8B-B14F-4D97-AF65-F5344CB8AC3E}">
        <p14:creationId xmlns:p14="http://schemas.microsoft.com/office/powerpoint/2010/main" val="34765989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28600"/>
            <a:ext cx="7772400" cy="1470025"/>
          </a:xfrm>
        </p:spPr>
        <p:txBody>
          <a:bodyPr>
            <a:normAutofit/>
          </a:bodyPr>
          <a:lstStyle/>
          <a:p>
            <a:r>
              <a:rPr lang="en-US" sz="6000" b="1" dirty="0" smtClean="0">
                <a:effectLst>
                  <a:outerShdw blurRad="38100" dist="38100" dir="2700000" algn="tl">
                    <a:srgbClr val="000000">
                      <a:alpha val="43137"/>
                    </a:srgbClr>
                  </a:outerShdw>
                </a:effectLst>
              </a:rPr>
              <a:t>Drugged Driving</a:t>
            </a:r>
            <a:endParaRPr lang="en-US" sz="60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381000" y="5715000"/>
            <a:ext cx="8915400" cy="1752600"/>
          </a:xfrm>
        </p:spPr>
        <p:txBody>
          <a:bodyPr>
            <a:noAutofit/>
          </a:bodyPr>
          <a:lstStyle/>
          <a:p>
            <a:r>
              <a:rPr lang="en-US" b="1" dirty="0" smtClean="0"/>
              <a:t>Colorado reported 1 of 5 MVAs due to marijuana</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92989"/>
            <a:ext cx="9144000" cy="3236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10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6" y="-29818"/>
            <a:ext cx="9152046" cy="6887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685800" y="304800"/>
            <a:ext cx="7772400" cy="1470025"/>
          </a:xfrm>
          <a:solidFill>
            <a:schemeClr val="tx2">
              <a:lumMod val="50000"/>
              <a:alpha val="60000"/>
            </a:schemeClr>
          </a:solidFill>
        </p:spPr>
        <p:txBody>
          <a:bodyPr>
            <a:normAutofit fontScale="90000"/>
          </a:bodyPr>
          <a:lstStyle/>
          <a:p>
            <a:r>
              <a:rPr lang="en-US" b="1" dirty="0" smtClean="0">
                <a:solidFill>
                  <a:srgbClr val="FFC000"/>
                </a:solidFill>
              </a:rPr>
              <a:t>The mammalian (limbic) part of the brain controls  your emotions by releasing  happy and sad chemicals </a:t>
            </a:r>
            <a:endParaRPr lang="en-US" b="1" dirty="0">
              <a:solidFill>
                <a:srgbClr val="FFC000"/>
              </a:solidFill>
            </a:endParaRPr>
          </a:p>
        </p:txBody>
      </p:sp>
      <p:sp>
        <p:nvSpPr>
          <p:cNvPr id="3" name="Subtitle 2"/>
          <p:cNvSpPr>
            <a:spLocks noGrp="1"/>
          </p:cNvSpPr>
          <p:nvPr>
            <p:ph type="subTitle" idx="1"/>
          </p:nvPr>
        </p:nvSpPr>
        <p:spPr>
          <a:xfrm>
            <a:off x="-59635" y="5715000"/>
            <a:ext cx="9165771" cy="990600"/>
          </a:xfrm>
          <a:solidFill>
            <a:schemeClr val="tx2">
              <a:lumMod val="50000"/>
              <a:alpha val="54000"/>
            </a:schemeClr>
          </a:solidFill>
        </p:spPr>
        <p:txBody>
          <a:bodyPr>
            <a:noAutofit/>
          </a:bodyPr>
          <a:lstStyle/>
          <a:p>
            <a:r>
              <a:rPr lang="en-US" sz="2800" b="1" dirty="0" smtClean="0">
                <a:solidFill>
                  <a:srgbClr val="FFC000"/>
                </a:solidFill>
              </a:rPr>
              <a:t>Sometimes it doesn’t talk to the thinking part of the brain  </a:t>
            </a:r>
            <a:endParaRPr lang="en-US" sz="2800" b="1" dirty="0">
              <a:solidFill>
                <a:srgbClr val="FFC000"/>
              </a:solidFill>
            </a:endParaRPr>
          </a:p>
        </p:txBody>
      </p:sp>
    </p:spTree>
    <p:extLst>
      <p:ext uri="{BB962C8B-B14F-4D97-AF65-F5344CB8AC3E}">
        <p14:creationId xmlns:p14="http://schemas.microsoft.com/office/powerpoint/2010/main" val="11120904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139" y="838200"/>
            <a:ext cx="8229600" cy="1143000"/>
          </a:xfrm>
        </p:spPr>
        <p:txBody>
          <a:bodyPr>
            <a:normAutofit fontScale="90000"/>
          </a:bodyPr>
          <a:lstStyle/>
          <a:p>
            <a:r>
              <a:rPr lang="en-US" sz="4900" b="1" dirty="0" smtClean="0"/>
              <a:t>National Highway Traffic Safety Administration</a:t>
            </a:r>
            <a:r>
              <a:rPr lang="en-US" dirty="0" smtClean="0"/>
              <a:t/>
            </a:r>
            <a:br>
              <a:rPr lang="en-US" dirty="0" smtClean="0"/>
            </a:br>
            <a:r>
              <a:rPr lang="en-US" sz="3100" dirty="0" smtClean="0"/>
              <a:t>DOT HS 812 117 research note Feb 2015</a:t>
            </a:r>
            <a:br>
              <a:rPr lang="en-US" sz="3100" dirty="0" smtClean="0"/>
            </a:br>
            <a:endParaRPr lang="en-US" dirty="0"/>
          </a:p>
        </p:txBody>
      </p:sp>
      <p:sp>
        <p:nvSpPr>
          <p:cNvPr id="3" name="Content Placeholder 2"/>
          <p:cNvSpPr>
            <a:spLocks noGrp="1"/>
          </p:cNvSpPr>
          <p:nvPr>
            <p:ph idx="1"/>
          </p:nvPr>
        </p:nvSpPr>
        <p:spPr>
          <a:xfrm>
            <a:off x="447261" y="2438400"/>
            <a:ext cx="8229600" cy="4525963"/>
          </a:xfrm>
        </p:spPr>
        <p:txBody>
          <a:bodyPr/>
          <a:lstStyle/>
          <a:p>
            <a:r>
              <a:rPr lang="en-US" dirty="0"/>
              <a:t>Case-control study of alcohol and drugs in crash-related drivers and controls </a:t>
            </a:r>
            <a:r>
              <a:rPr lang="en-US" dirty="0" smtClean="0"/>
              <a:t>in Virginia </a:t>
            </a:r>
            <a:r>
              <a:rPr lang="en-US" dirty="0"/>
              <a:t>in 2012 </a:t>
            </a:r>
            <a:endParaRPr lang="en-US" dirty="0" smtClean="0"/>
          </a:p>
          <a:p>
            <a:r>
              <a:rPr lang="en-US" dirty="0" smtClean="0"/>
              <a:t>Case n = 3682    Control n =  7176</a:t>
            </a:r>
          </a:p>
          <a:p>
            <a:r>
              <a:rPr lang="en-US" dirty="0" smtClean="0"/>
              <a:t>All drivers tested for drugs and alcohol</a:t>
            </a:r>
          </a:p>
          <a:p>
            <a:r>
              <a:rPr lang="en-US" dirty="0" smtClean="0"/>
              <a:t>96.2% participation rate</a:t>
            </a:r>
            <a:endParaRPr lang="en-US" dirty="0"/>
          </a:p>
        </p:txBody>
      </p:sp>
    </p:spTree>
    <p:extLst>
      <p:ext uri="{BB962C8B-B14F-4D97-AF65-F5344CB8AC3E}">
        <p14:creationId xmlns:p14="http://schemas.microsoft.com/office/powerpoint/2010/main" val="30637272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Autofit/>
          </a:bodyPr>
          <a:lstStyle/>
          <a:p>
            <a:r>
              <a:rPr lang="en-US" sz="5400" b="1" dirty="0" smtClean="0">
                <a:solidFill>
                  <a:srgbClr val="5186D3"/>
                </a:solidFill>
                <a:effectLst>
                  <a:outerShdw blurRad="38100" dist="38100" dir="2700000" algn="tl">
                    <a:srgbClr val="000000">
                      <a:alpha val="43137"/>
                    </a:srgbClr>
                  </a:outerShdw>
                </a:effectLst>
              </a:rPr>
              <a:t>NHTSA RESULTS</a:t>
            </a:r>
            <a:endParaRPr lang="en-US" sz="5400" b="1" dirty="0">
              <a:solidFill>
                <a:srgbClr val="5186D3"/>
              </a:solidFill>
              <a:effectLst>
                <a:outerShdw blurRad="38100" dist="38100" dir="2700000" algn="tl">
                  <a:srgbClr val="000000">
                    <a:alpha val="43137"/>
                  </a:srgbClr>
                </a:outerShdw>
              </a:effectLst>
            </a:endParaRPr>
          </a:p>
        </p:txBody>
      </p:sp>
      <p:graphicFrame>
        <p:nvGraphicFramePr>
          <p:cNvPr id="3" name="Table 2"/>
          <p:cNvGraphicFramePr>
            <a:graphicFrameLocks noGrp="1"/>
          </p:cNvGraphicFramePr>
          <p:nvPr>
            <p:extLst>
              <p:ext uri="{D42A27DB-BD31-4B8C-83A1-F6EECF244321}">
                <p14:modId xmlns:p14="http://schemas.microsoft.com/office/powerpoint/2010/main" val="1876024617"/>
              </p:ext>
            </p:extLst>
          </p:nvPr>
        </p:nvGraphicFramePr>
        <p:xfrm>
          <a:off x="228600" y="1417638"/>
          <a:ext cx="8610600" cy="5090955"/>
        </p:xfrm>
        <a:graphic>
          <a:graphicData uri="http://schemas.openxmlformats.org/drawingml/2006/table">
            <a:tbl>
              <a:tblPr firstRow="1" bandRow="1">
                <a:tableStyleId>{5C22544A-7EE6-4342-B048-85BDC9FD1C3A}</a:tableStyleId>
              </a:tblPr>
              <a:tblGrid>
                <a:gridCol w="2152650">
                  <a:extLst>
                    <a:ext uri="{9D8B030D-6E8A-4147-A177-3AD203B41FA5}">
                      <a16:colId xmlns="" xmlns:a16="http://schemas.microsoft.com/office/drawing/2014/main" val="2925997178"/>
                    </a:ext>
                  </a:extLst>
                </a:gridCol>
                <a:gridCol w="2152650">
                  <a:extLst>
                    <a:ext uri="{9D8B030D-6E8A-4147-A177-3AD203B41FA5}">
                      <a16:colId xmlns="" xmlns:a16="http://schemas.microsoft.com/office/drawing/2014/main" val="185146611"/>
                    </a:ext>
                  </a:extLst>
                </a:gridCol>
                <a:gridCol w="2152650">
                  <a:extLst>
                    <a:ext uri="{9D8B030D-6E8A-4147-A177-3AD203B41FA5}">
                      <a16:colId xmlns="" xmlns:a16="http://schemas.microsoft.com/office/drawing/2014/main" val="463473157"/>
                    </a:ext>
                  </a:extLst>
                </a:gridCol>
                <a:gridCol w="2152650">
                  <a:extLst>
                    <a:ext uri="{9D8B030D-6E8A-4147-A177-3AD203B41FA5}">
                      <a16:colId xmlns="" xmlns:a16="http://schemas.microsoft.com/office/drawing/2014/main" val="3358309537"/>
                    </a:ext>
                  </a:extLst>
                </a:gridCol>
              </a:tblGrid>
              <a:tr h="1522885">
                <a:tc>
                  <a:txBody>
                    <a:bodyPr/>
                    <a:lstStyle/>
                    <a:p>
                      <a:r>
                        <a:rPr lang="en-US" sz="2400" dirty="0" smtClean="0"/>
                        <a:t>Drug</a:t>
                      </a:r>
                      <a:endParaRPr lang="en-US" sz="2400" dirty="0"/>
                    </a:p>
                  </a:txBody>
                  <a:tcPr/>
                </a:tc>
                <a:tc>
                  <a:txBody>
                    <a:bodyPr/>
                    <a:lstStyle/>
                    <a:p>
                      <a:r>
                        <a:rPr lang="en-US" sz="2400" dirty="0" smtClean="0"/>
                        <a:t>RISK</a:t>
                      </a:r>
                      <a:r>
                        <a:rPr lang="en-US" sz="2400" baseline="0" dirty="0" smtClean="0"/>
                        <a:t> OF CRASH </a:t>
                      </a:r>
                      <a:r>
                        <a:rPr lang="en-US" sz="2400" dirty="0" smtClean="0"/>
                        <a:t>Odds ratio</a:t>
                      </a:r>
                      <a:r>
                        <a:rPr lang="en-US" sz="2400" baseline="0" dirty="0" smtClean="0"/>
                        <a:t> compared to no drugs</a:t>
                      </a:r>
                      <a:endParaRPr lang="en-US" sz="2400" dirty="0"/>
                    </a:p>
                  </a:txBody>
                  <a:tcPr/>
                </a:tc>
                <a:tc>
                  <a:txBody>
                    <a:bodyPr/>
                    <a:lstStyle/>
                    <a:p>
                      <a:r>
                        <a:rPr lang="en-US" sz="2400" dirty="0" smtClean="0"/>
                        <a:t>95%</a:t>
                      </a:r>
                      <a:r>
                        <a:rPr lang="en-US" sz="2400" baseline="0" dirty="0" smtClean="0"/>
                        <a:t> CI</a:t>
                      </a:r>
                      <a:endParaRPr lang="en-US" sz="2400" dirty="0"/>
                    </a:p>
                  </a:txBody>
                  <a:tcPr/>
                </a:tc>
                <a:tc>
                  <a:txBody>
                    <a:bodyPr/>
                    <a:lstStyle/>
                    <a:p>
                      <a:r>
                        <a:rPr lang="en-US" sz="2400" dirty="0" smtClean="0"/>
                        <a:t>P Value</a:t>
                      </a:r>
                      <a:endParaRPr lang="en-US" sz="2400" dirty="0"/>
                    </a:p>
                  </a:txBody>
                  <a:tcPr/>
                </a:tc>
                <a:extLst>
                  <a:ext uri="{0D108BD9-81ED-4DB2-BD59-A6C34878D82A}">
                    <a16:rowId xmlns="" xmlns:a16="http://schemas.microsoft.com/office/drawing/2014/main" val="1348064607"/>
                  </a:ext>
                </a:extLst>
              </a:tr>
              <a:tr h="617614">
                <a:tc>
                  <a:txBody>
                    <a:bodyPr/>
                    <a:lstStyle/>
                    <a:p>
                      <a:r>
                        <a:rPr lang="en-US" sz="2800" dirty="0" smtClean="0"/>
                        <a:t>Marijuana</a:t>
                      </a:r>
                      <a:endParaRPr lang="en-US" sz="2800" dirty="0"/>
                    </a:p>
                  </a:txBody>
                  <a:tcPr/>
                </a:tc>
                <a:tc>
                  <a:txBody>
                    <a:bodyPr/>
                    <a:lstStyle/>
                    <a:p>
                      <a:r>
                        <a:rPr lang="en-US" sz="2800" dirty="0" smtClean="0"/>
                        <a:t>1.00</a:t>
                      </a:r>
                      <a:endParaRPr lang="en-US" sz="2800" dirty="0"/>
                    </a:p>
                  </a:txBody>
                  <a:tcPr/>
                </a:tc>
                <a:tc>
                  <a:txBody>
                    <a:bodyPr/>
                    <a:lstStyle/>
                    <a:p>
                      <a:r>
                        <a:rPr lang="en-US" sz="2800" dirty="0" smtClean="0"/>
                        <a:t>0.83-1.22</a:t>
                      </a:r>
                      <a:endParaRPr lang="en-US" sz="2800" dirty="0"/>
                    </a:p>
                  </a:txBody>
                  <a:tcPr/>
                </a:tc>
                <a:tc>
                  <a:txBody>
                    <a:bodyPr/>
                    <a:lstStyle/>
                    <a:p>
                      <a:r>
                        <a:rPr lang="en-US" sz="2800" dirty="0" smtClean="0"/>
                        <a:t>0.98</a:t>
                      </a:r>
                      <a:endParaRPr lang="en-US" sz="2800" dirty="0"/>
                    </a:p>
                  </a:txBody>
                  <a:tcPr/>
                </a:tc>
                <a:extLst>
                  <a:ext uri="{0D108BD9-81ED-4DB2-BD59-A6C34878D82A}">
                    <a16:rowId xmlns="" xmlns:a16="http://schemas.microsoft.com/office/drawing/2014/main" val="1346123667"/>
                  </a:ext>
                </a:extLst>
              </a:tr>
              <a:tr h="1066019">
                <a:tc>
                  <a:txBody>
                    <a:bodyPr/>
                    <a:lstStyle/>
                    <a:p>
                      <a:r>
                        <a:rPr lang="en-US" sz="2000" dirty="0" smtClean="0"/>
                        <a:t>Antidepressants</a:t>
                      </a:r>
                      <a:endParaRPr lang="en-US" sz="2000" dirty="0"/>
                    </a:p>
                  </a:txBody>
                  <a:tcPr/>
                </a:tc>
                <a:tc>
                  <a:txBody>
                    <a:bodyPr/>
                    <a:lstStyle/>
                    <a:p>
                      <a:r>
                        <a:rPr lang="en-US" sz="2800" dirty="0" smtClean="0"/>
                        <a:t>0.86</a:t>
                      </a:r>
                      <a:endParaRPr lang="en-US" sz="2800" dirty="0"/>
                    </a:p>
                  </a:txBody>
                  <a:tcPr/>
                </a:tc>
                <a:tc>
                  <a:txBody>
                    <a:bodyPr/>
                    <a:lstStyle/>
                    <a:p>
                      <a:r>
                        <a:rPr lang="en-US" sz="2800" dirty="0" smtClean="0"/>
                        <a:t>0.56-1.33</a:t>
                      </a:r>
                      <a:endParaRPr lang="en-US" sz="2800" dirty="0"/>
                    </a:p>
                  </a:txBody>
                  <a:tcPr/>
                </a:tc>
                <a:tc>
                  <a:txBody>
                    <a:bodyPr/>
                    <a:lstStyle/>
                    <a:p>
                      <a:r>
                        <a:rPr lang="en-US" sz="2800" dirty="0" smtClean="0"/>
                        <a:t>0.50</a:t>
                      </a:r>
                      <a:endParaRPr lang="en-US" sz="2800" dirty="0"/>
                    </a:p>
                  </a:txBody>
                  <a:tcPr/>
                </a:tc>
                <a:extLst>
                  <a:ext uri="{0D108BD9-81ED-4DB2-BD59-A6C34878D82A}">
                    <a16:rowId xmlns="" xmlns:a16="http://schemas.microsoft.com/office/drawing/2014/main" val="2197810475"/>
                  </a:ext>
                </a:extLst>
              </a:tr>
              <a:tr h="617614">
                <a:tc>
                  <a:txBody>
                    <a:bodyPr/>
                    <a:lstStyle/>
                    <a:p>
                      <a:r>
                        <a:rPr lang="en-US" sz="2800" dirty="0" smtClean="0"/>
                        <a:t>Narcotics</a:t>
                      </a:r>
                      <a:endParaRPr lang="en-US" sz="2800" dirty="0"/>
                    </a:p>
                  </a:txBody>
                  <a:tcPr/>
                </a:tc>
                <a:tc>
                  <a:txBody>
                    <a:bodyPr/>
                    <a:lstStyle/>
                    <a:p>
                      <a:r>
                        <a:rPr lang="en-US" sz="2800" dirty="0" smtClean="0"/>
                        <a:t>1.17</a:t>
                      </a:r>
                      <a:endParaRPr lang="en-US" sz="2800" dirty="0"/>
                    </a:p>
                  </a:txBody>
                  <a:tcPr/>
                </a:tc>
                <a:tc>
                  <a:txBody>
                    <a:bodyPr/>
                    <a:lstStyle/>
                    <a:p>
                      <a:r>
                        <a:rPr lang="en-US" sz="2800" dirty="0" smtClean="0"/>
                        <a:t>0.87-1.56</a:t>
                      </a:r>
                      <a:endParaRPr lang="en-US" sz="2800" dirty="0"/>
                    </a:p>
                  </a:txBody>
                  <a:tcPr/>
                </a:tc>
                <a:tc>
                  <a:txBody>
                    <a:bodyPr/>
                    <a:lstStyle/>
                    <a:p>
                      <a:r>
                        <a:rPr lang="en-US" sz="2800" dirty="0" smtClean="0"/>
                        <a:t>0.30</a:t>
                      </a:r>
                      <a:endParaRPr lang="en-US" sz="2800" dirty="0"/>
                    </a:p>
                  </a:txBody>
                  <a:tcPr/>
                </a:tc>
                <a:extLst>
                  <a:ext uri="{0D108BD9-81ED-4DB2-BD59-A6C34878D82A}">
                    <a16:rowId xmlns="" xmlns:a16="http://schemas.microsoft.com/office/drawing/2014/main" val="2037175907"/>
                  </a:ext>
                </a:extLst>
              </a:tr>
              <a:tr h="617614">
                <a:tc>
                  <a:txBody>
                    <a:bodyPr/>
                    <a:lstStyle/>
                    <a:p>
                      <a:r>
                        <a:rPr lang="en-US" sz="2800" dirty="0" smtClean="0"/>
                        <a:t>Sedatives</a:t>
                      </a:r>
                      <a:endParaRPr lang="en-US" sz="2800" dirty="0"/>
                    </a:p>
                  </a:txBody>
                  <a:tcPr/>
                </a:tc>
                <a:tc>
                  <a:txBody>
                    <a:bodyPr/>
                    <a:lstStyle/>
                    <a:p>
                      <a:r>
                        <a:rPr lang="en-US" sz="2800" dirty="0" smtClean="0"/>
                        <a:t>1.19</a:t>
                      </a:r>
                      <a:endParaRPr lang="en-US" sz="2800" dirty="0"/>
                    </a:p>
                  </a:txBody>
                  <a:tcPr/>
                </a:tc>
                <a:tc>
                  <a:txBody>
                    <a:bodyPr/>
                    <a:lstStyle/>
                    <a:p>
                      <a:r>
                        <a:rPr lang="en-US" sz="2800" dirty="0" smtClean="0"/>
                        <a:t>0.86-1.64</a:t>
                      </a:r>
                      <a:endParaRPr lang="en-US" sz="2800" dirty="0"/>
                    </a:p>
                  </a:txBody>
                  <a:tcPr/>
                </a:tc>
                <a:tc>
                  <a:txBody>
                    <a:bodyPr/>
                    <a:lstStyle/>
                    <a:p>
                      <a:r>
                        <a:rPr lang="en-US" sz="2800" dirty="0" smtClean="0"/>
                        <a:t>0.29</a:t>
                      </a:r>
                      <a:endParaRPr lang="en-US" sz="2800" dirty="0"/>
                    </a:p>
                  </a:txBody>
                  <a:tcPr/>
                </a:tc>
                <a:extLst>
                  <a:ext uri="{0D108BD9-81ED-4DB2-BD59-A6C34878D82A}">
                    <a16:rowId xmlns="" xmlns:a16="http://schemas.microsoft.com/office/drawing/2014/main" val="3227497010"/>
                  </a:ext>
                </a:extLst>
              </a:tr>
              <a:tr h="617614">
                <a:tc>
                  <a:txBody>
                    <a:bodyPr/>
                    <a:lstStyle/>
                    <a:p>
                      <a:r>
                        <a:rPr lang="en-US" sz="2800" dirty="0" smtClean="0"/>
                        <a:t>Stimulants</a:t>
                      </a:r>
                      <a:endParaRPr lang="en-US" sz="2800" dirty="0"/>
                    </a:p>
                  </a:txBody>
                  <a:tcPr/>
                </a:tc>
                <a:tc>
                  <a:txBody>
                    <a:bodyPr/>
                    <a:lstStyle/>
                    <a:p>
                      <a:r>
                        <a:rPr lang="en-US" sz="2800" dirty="0" smtClean="0"/>
                        <a:t>0.92</a:t>
                      </a:r>
                      <a:endParaRPr lang="en-US" sz="2800" dirty="0"/>
                    </a:p>
                  </a:txBody>
                  <a:tcPr/>
                </a:tc>
                <a:tc>
                  <a:txBody>
                    <a:bodyPr/>
                    <a:lstStyle/>
                    <a:p>
                      <a:r>
                        <a:rPr lang="en-US" sz="2800" dirty="0" smtClean="0"/>
                        <a:t>0.70-1.18</a:t>
                      </a:r>
                      <a:endParaRPr lang="en-US" sz="2800" dirty="0"/>
                    </a:p>
                  </a:txBody>
                  <a:tcPr/>
                </a:tc>
                <a:tc>
                  <a:txBody>
                    <a:bodyPr/>
                    <a:lstStyle/>
                    <a:p>
                      <a:r>
                        <a:rPr lang="en-US" sz="2800" dirty="0" smtClean="0"/>
                        <a:t>0.51</a:t>
                      </a:r>
                      <a:endParaRPr lang="en-US" sz="2800" dirty="0"/>
                    </a:p>
                  </a:txBody>
                  <a:tcPr/>
                </a:tc>
                <a:extLst>
                  <a:ext uri="{0D108BD9-81ED-4DB2-BD59-A6C34878D82A}">
                    <a16:rowId xmlns="" xmlns:a16="http://schemas.microsoft.com/office/drawing/2014/main" val="2709432073"/>
                  </a:ext>
                </a:extLst>
              </a:tr>
            </a:tbl>
          </a:graphicData>
        </a:graphic>
      </p:graphicFrame>
    </p:spTree>
    <p:extLst>
      <p:ext uri="{BB962C8B-B14F-4D97-AF65-F5344CB8AC3E}">
        <p14:creationId xmlns:p14="http://schemas.microsoft.com/office/powerpoint/2010/main" val="22901619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39"/>
            <a:ext cx="8229600" cy="1143000"/>
          </a:xfrm>
        </p:spPr>
        <p:txBody>
          <a:bodyPr>
            <a:normAutofit/>
          </a:bodyPr>
          <a:lstStyle/>
          <a:p>
            <a:r>
              <a:rPr lang="en-US" sz="5400" b="1" dirty="0" smtClean="0">
                <a:solidFill>
                  <a:srgbClr val="5186D3"/>
                </a:solidFill>
                <a:effectLst>
                  <a:outerShdw blurRad="38100" dist="38100" dir="2700000" algn="tl">
                    <a:srgbClr val="000000">
                      <a:alpha val="43137"/>
                    </a:srgbClr>
                  </a:outerShdw>
                </a:effectLst>
              </a:rPr>
              <a:t>NHTSA RESULTS</a:t>
            </a:r>
            <a:endParaRPr lang="en-US" sz="5400" b="1" dirty="0">
              <a:solidFill>
                <a:srgbClr val="5186D3"/>
              </a:solidFill>
              <a:effectLst>
                <a:outerShdw blurRad="38100" dist="38100" dir="2700000" algn="tl">
                  <a:srgbClr val="000000">
                    <a:alpha val="43137"/>
                  </a:srgbClr>
                </a:outerShdw>
              </a:effectLst>
            </a:endParaRPr>
          </a:p>
        </p:txBody>
      </p:sp>
      <p:graphicFrame>
        <p:nvGraphicFramePr>
          <p:cNvPr id="3" name="Table 2"/>
          <p:cNvGraphicFramePr>
            <a:graphicFrameLocks noGrp="1"/>
          </p:cNvGraphicFramePr>
          <p:nvPr>
            <p:extLst>
              <p:ext uri="{D42A27DB-BD31-4B8C-83A1-F6EECF244321}">
                <p14:modId xmlns:p14="http://schemas.microsoft.com/office/powerpoint/2010/main" val="555645009"/>
              </p:ext>
            </p:extLst>
          </p:nvPr>
        </p:nvGraphicFramePr>
        <p:xfrm>
          <a:off x="566530" y="1371600"/>
          <a:ext cx="8153400" cy="4518660"/>
        </p:xfrm>
        <a:graphic>
          <a:graphicData uri="http://schemas.openxmlformats.org/drawingml/2006/table">
            <a:tbl>
              <a:tblPr firstRow="1" bandRow="1">
                <a:tableStyleId>{5C22544A-7EE6-4342-B048-85BDC9FD1C3A}</a:tableStyleId>
              </a:tblPr>
              <a:tblGrid>
                <a:gridCol w="4076700">
                  <a:extLst>
                    <a:ext uri="{9D8B030D-6E8A-4147-A177-3AD203B41FA5}">
                      <a16:colId xmlns="" xmlns:a16="http://schemas.microsoft.com/office/drawing/2014/main" val="3573200499"/>
                    </a:ext>
                  </a:extLst>
                </a:gridCol>
                <a:gridCol w="4076700">
                  <a:extLst>
                    <a:ext uri="{9D8B030D-6E8A-4147-A177-3AD203B41FA5}">
                      <a16:colId xmlns="" xmlns:a16="http://schemas.microsoft.com/office/drawing/2014/main" val="2916759762"/>
                    </a:ext>
                  </a:extLst>
                </a:gridCol>
              </a:tblGrid>
              <a:tr h="1714500">
                <a:tc>
                  <a:txBody>
                    <a:bodyPr/>
                    <a:lstStyle/>
                    <a:p>
                      <a:r>
                        <a:rPr lang="en-US" sz="3200" b="1" dirty="0" smtClean="0"/>
                        <a:t>BLOOD</a:t>
                      </a:r>
                      <a:r>
                        <a:rPr lang="en-US" sz="3200" b="1" baseline="0" dirty="0" smtClean="0"/>
                        <a:t> ALCOHOL (BREATH TEST)</a:t>
                      </a:r>
                      <a:endParaRPr lang="en-US" sz="3200" b="1" dirty="0"/>
                    </a:p>
                  </a:txBody>
                  <a:tcPr/>
                </a:tc>
                <a:tc>
                  <a:txBody>
                    <a:bodyPr/>
                    <a:lstStyle/>
                    <a:p>
                      <a:r>
                        <a:rPr lang="en-US" sz="3200" b="1" dirty="0" smtClean="0"/>
                        <a:t>RELATIVE RISK FOR CRASH ADJUSTED FOR AGE AND GENDER</a:t>
                      </a:r>
                      <a:endParaRPr lang="en-US" sz="3200" b="1" dirty="0"/>
                    </a:p>
                  </a:txBody>
                  <a:tcPr/>
                </a:tc>
                <a:extLst>
                  <a:ext uri="{0D108BD9-81ED-4DB2-BD59-A6C34878D82A}">
                    <a16:rowId xmlns="" xmlns:a16="http://schemas.microsoft.com/office/drawing/2014/main" val="3137002191"/>
                  </a:ext>
                </a:extLst>
              </a:tr>
              <a:tr h="695325">
                <a:tc>
                  <a:txBody>
                    <a:bodyPr/>
                    <a:lstStyle/>
                    <a:p>
                      <a:r>
                        <a:rPr lang="en-US" sz="4000" b="1" dirty="0" smtClean="0"/>
                        <a:t>0.00</a:t>
                      </a:r>
                      <a:endParaRPr lang="en-US" sz="4000" b="1" dirty="0"/>
                    </a:p>
                  </a:txBody>
                  <a:tcPr/>
                </a:tc>
                <a:tc>
                  <a:txBody>
                    <a:bodyPr/>
                    <a:lstStyle/>
                    <a:p>
                      <a:r>
                        <a:rPr lang="en-US" sz="4000" b="1" dirty="0" smtClean="0"/>
                        <a:t>1.0 (REFERENCE)</a:t>
                      </a:r>
                      <a:endParaRPr lang="en-US" sz="4000" b="1" dirty="0"/>
                    </a:p>
                  </a:txBody>
                  <a:tcPr/>
                </a:tc>
                <a:extLst>
                  <a:ext uri="{0D108BD9-81ED-4DB2-BD59-A6C34878D82A}">
                    <a16:rowId xmlns="" xmlns:a16="http://schemas.microsoft.com/office/drawing/2014/main" val="2656387163"/>
                  </a:ext>
                </a:extLst>
              </a:tr>
              <a:tr h="695325">
                <a:tc>
                  <a:txBody>
                    <a:bodyPr/>
                    <a:lstStyle/>
                    <a:p>
                      <a:r>
                        <a:rPr lang="en-US" sz="4000" b="1" dirty="0" smtClean="0"/>
                        <a:t>0.03</a:t>
                      </a:r>
                      <a:endParaRPr lang="en-US" sz="4000" b="1" dirty="0"/>
                    </a:p>
                  </a:txBody>
                  <a:tcPr/>
                </a:tc>
                <a:tc>
                  <a:txBody>
                    <a:bodyPr/>
                    <a:lstStyle/>
                    <a:p>
                      <a:r>
                        <a:rPr lang="en-US" sz="4000" b="1" dirty="0" smtClean="0"/>
                        <a:t>1.20</a:t>
                      </a:r>
                      <a:endParaRPr lang="en-US" sz="4000" b="1" dirty="0"/>
                    </a:p>
                  </a:txBody>
                  <a:tcPr/>
                </a:tc>
                <a:extLst>
                  <a:ext uri="{0D108BD9-81ED-4DB2-BD59-A6C34878D82A}">
                    <a16:rowId xmlns="" xmlns:a16="http://schemas.microsoft.com/office/drawing/2014/main" val="1431010078"/>
                  </a:ext>
                </a:extLst>
              </a:tr>
              <a:tr h="695325">
                <a:tc>
                  <a:txBody>
                    <a:bodyPr/>
                    <a:lstStyle/>
                    <a:p>
                      <a:r>
                        <a:rPr lang="en-US" sz="4000" b="1" dirty="0" smtClean="0"/>
                        <a:t>0.05</a:t>
                      </a:r>
                      <a:endParaRPr lang="en-US" sz="4000" b="1" dirty="0"/>
                    </a:p>
                  </a:txBody>
                  <a:tcPr/>
                </a:tc>
                <a:tc>
                  <a:txBody>
                    <a:bodyPr/>
                    <a:lstStyle/>
                    <a:p>
                      <a:r>
                        <a:rPr lang="en-US" sz="4000" b="1" dirty="0" smtClean="0"/>
                        <a:t>2.07</a:t>
                      </a:r>
                      <a:endParaRPr lang="en-US" sz="4000" b="1" dirty="0"/>
                    </a:p>
                  </a:txBody>
                  <a:tcPr/>
                </a:tc>
                <a:extLst>
                  <a:ext uri="{0D108BD9-81ED-4DB2-BD59-A6C34878D82A}">
                    <a16:rowId xmlns="" xmlns:a16="http://schemas.microsoft.com/office/drawing/2014/main" val="4003236868"/>
                  </a:ext>
                </a:extLst>
              </a:tr>
              <a:tr h="695325">
                <a:tc>
                  <a:txBody>
                    <a:bodyPr/>
                    <a:lstStyle/>
                    <a:p>
                      <a:r>
                        <a:rPr lang="en-US" sz="4000" b="1" dirty="0" smtClean="0"/>
                        <a:t>0.08</a:t>
                      </a:r>
                      <a:endParaRPr lang="en-US" sz="4000" b="1" dirty="0"/>
                    </a:p>
                  </a:txBody>
                  <a:tcPr/>
                </a:tc>
                <a:tc>
                  <a:txBody>
                    <a:bodyPr/>
                    <a:lstStyle/>
                    <a:p>
                      <a:r>
                        <a:rPr lang="en-US" sz="4000" b="1" dirty="0" smtClean="0"/>
                        <a:t>3.93</a:t>
                      </a:r>
                      <a:endParaRPr lang="en-US" sz="4000" b="1" dirty="0"/>
                    </a:p>
                  </a:txBody>
                  <a:tcPr/>
                </a:tc>
                <a:extLst>
                  <a:ext uri="{0D108BD9-81ED-4DB2-BD59-A6C34878D82A}">
                    <a16:rowId xmlns="" xmlns:a16="http://schemas.microsoft.com/office/drawing/2014/main" val="727157366"/>
                  </a:ext>
                </a:extLst>
              </a:tr>
            </a:tbl>
          </a:graphicData>
        </a:graphic>
      </p:graphicFrame>
    </p:spTree>
    <p:extLst>
      <p:ext uri="{BB962C8B-B14F-4D97-AF65-F5344CB8AC3E}">
        <p14:creationId xmlns:p14="http://schemas.microsoft.com/office/powerpoint/2010/main" val="23733589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Impaired driving study in Netherlands</a:t>
            </a:r>
            <a:br>
              <a:rPr lang="en-US" b="1" dirty="0" smtClean="0"/>
            </a:br>
            <a:r>
              <a:rPr lang="en-US" b="1" dirty="0" smtClean="0"/>
              <a:t>DRUID study</a:t>
            </a:r>
            <a:endParaRPr lang="en-US" b="1" dirty="0"/>
          </a:p>
        </p:txBody>
      </p:sp>
      <p:sp>
        <p:nvSpPr>
          <p:cNvPr id="3" name="Content Placeholder 2"/>
          <p:cNvSpPr>
            <a:spLocks noGrp="1"/>
          </p:cNvSpPr>
          <p:nvPr>
            <p:ph idx="1"/>
          </p:nvPr>
        </p:nvSpPr>
        <p:spPr>
          <a:xfrm>
            <a:off x="152400" y="1905000"/>
            <a:ext cx="8839200" cy="4525963"/>
          </a:xfrm>
        </p:spPr>
        <p:txBody>
          <a:bodyPr>
            <a:normAutofit/>
          </a:bodyPr>
          <a:lstStyle/>
          <a:p>
            <a:r>
              <a:rPr lang="en-US" sz="3600" dirty="0" smtClean="0"/>
              <a:t>Tested 3,800 </a:t>
            </a:r>
            <a:r>
              <a:rPr lang="en-US" sz="3600" dirty="0"/>
              <a:t>drivers </a:t>
            </a:r>
            <a:r>
              <a:rPr lang="en-US" sz="3600" dirty="0" smtClean="0"/>
              <a:t>for drugs and alcohol </a:t>
            </a:r>
          </a:p>
          <a:p>
            <a:r>
              <a:rPr lang="en-US" sz="4000" b="1" dirty="0" smtClean="0">
                <a:solidFill>
                  <a:srgbClr val="FF0000"/>
                </a:solidFill>
              </a:rPr>
              <a:t>Did </a:t>
            </a:r>
            <a:r>
              <a:rPr lang="en-US" sz="4000" b="1" dirty="0">
                <a:solidFill>
                  <a:srgbClr val="FF0000"/>
                </a:solidFill>
              </a:rPr>
              <a:t>not find significant increased risk of injury </a:t>
            </a:r>
            <a:r>
              <a:rPr lang="en-US" sz="4000" b="1" dirty="0" smtClean="0">
                <a:solidFill>
                  <a:srgbClr val="FF0000"/>
                </a:solidFill>
              </a:rPr>
              <a:t>associated with the use </a:t>
            </a:r>
            <a:r>
              <a:rPr lang="en-US" sz="4000" b="1" dirty="0">
                <a:solidFill>
                  <a:srgbClr val="FF0000"/>
                </a:solidFill>
              </a:rPr>
              <a:t>of amphetamine, cannabis, cocaine, </a:t>
            </a:r>
            <a:r>
              <a:rPr lang="en-US" sz="4000" b="1" dirty="0" smtClean="0">
                <a:solidFill>
                  <a:srgbClr val="FF0000"/>
                </a:solidFill>
              </a:rPr>
              <a:t>ecstasy when</a:t>
            </a:r>
            <a:r>
              <a:rPr lang="en-US" sz="4000" b="1" dirty="0">
                <a:solidFill>
                  <a:srgbClr val="FF0000"/>
                </a:solidFill>
              </a:rPr>
              <a:t> </a:t>
            </a:r>
            <a:r>
              <a:rPr lang="en-US" sz="4000" b="1" dirty="0" smtClean="0">
                <a:solidFill>
                  <a:srgbClr val="FF0000"/>
                </a:solidFill>
              </a:rPr>
              <a:t>taken </a:t>
            </a:r>
            <a:r>
              <a:rPr lang="en-US" sz="4000" b="1" dirty="0">
                <a:solidFill>
                  <a:srgbClr val="FF0000"/>
                </a:solidFill>
              </a:rPr>
              <a:t>alone.</a:t>
            </a:r>
          </a:p>
        </p:txBody>
      </p:sp>
    </p:spTree>
    <p:extLst>
      <p:ext uri="{BB962C8B-B14F-4D97-AF65-F5344CB8AC3E}">
        <p14:creationId xmlns:p14="http://schemas.microsoft.com/office/powerpoint/2010/main" val="27774209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sz="4800" b="1" dirty="0" smtClean="0">
                <a:solidFill>
                  <a:srgbClr val="FF0000"/>
                </a:solidFill>
                <a:effectLst>
                  <a:outerShdw blurRad="38100" dist="38100" dir="2700000" algn="tl">
                    <a:srgbClr val="000000">
                      <a:alpha val="43137"/>
                    </a:srgbClr>
                  </a:outerShdw>
                </a:effectLst>
              </a:rPr>
              <a:t>DRUID Case-Control MVI risk</a:t>
            </a:r>
            <a:br>
              <a:rPr lang="en-US" sz="4800" b="1" dirty="0" smtClean="0">
                <a:solidFill>
                  <a:srgbClr val="FF0000"/>
                </a:solidFill>
                <a:effectLst>
                  <a:outerShdw blurRad="38100" dist="38100" dir="2700000" algn="tl">
                    <a:srgbClr val="000000">
                      <a:alpha val="43137"/>
                    </a:srgbClr>
                  </a:outerShdw>
                </a:effectLst>
              </a:rPr>
            </a:br>
            <a:r>
              <a:rPr lang="en-US" sz="2200" b="1" dirty="0" smtClean="0">
                <a:solidFill>
                  <a:srgbClr val="FF0000"/>
                </a:solidFill>
                <a:effectLst>
                  <a:outerShdw blurRad="38100" dist="38100" dir="2700000" algn="tl">
                    <a:srgbClr val="000000">
                      <a:alpha val="43137"/>
                    </a:srgbClr>
                  </a:outerShdw>
                </a:effectLst>
              </a:rPr>
              <a:t>2012 N=50,000</a:t>
            </a:r>
            <a:endParaRPr lang="en-US" sz="2200" b="1" dirty="0">
              <a:solidFill>
                <a:srgbClr val="FF0000"/>
              </a:solidFill>
              <a:effectLst>
                <a:outerShdw blurRad="38100" dist="38100" dir="2700000" algn="tl">
                  <a:srgbClr val="000000">
                    <a:alpha val="43137"/>
                  </a:srgbClr>
                </a:outerShdw>
              </a:effectLst>
            </a:endParaRPr>
          </a:p>
        </p:txBody>
      </p:sp>
      <p:graphicFrame>
        <p:nvGraphicFramePr>
          <p:cNvPr id="3" name="Table 2"/>
          <p:cNvGraphicFramePr>
            <a:graphicFrameLocks noGrp="1"/>
          </p:cNvGraphicFramePr>
          <p:nvPr>
            <p:extLst>
              <p:ext uri="{D42A27DB-BD31-4B8C-83A1-F6EECF244321}">
                <p14:modId xmlns:p14="http://schemas.microsoft.com/office/powerpoint/2010/main" val="3741823388"/>
              </p:ext>
            </p:extLst>
          </p:nvPr>
        </p:nvGraphicFramePr>
        <p:xfrm>
          <a:off x="304800" y="1143005"/>
          <a:ext cx="8534400" cy="5562598"/>
        </p:xfrm>
        <a:graphic>
          <a:graphicData uri="http://schemas.openxmlformats.org/drawingml/2006/table">
            <a:tbl>
              <a:tblPr firstRow="1" firstCol="1" bandRow="1"/>
              <a:tblGrid>
                <a:gridCol w="1905000">
                  <a:extLst>
                    <a:ext uri="{9D8B030D-6E8A-4147-A177-3AD203B41FA5}">
                      <a16:colId xmlns="" xmlns:a16="http://schemas.microsoft.com/office/drawing/2014/main" val="20000"/>
                    </a:ext>
                  </a:extLst>
                </a:gridCol>
                <a:gridCol w="2143868">
                  <a:extLst>
                    <a:ext uri="{9D8B030D-6E8A-4147-A177-3AD203B41FA5}">
                      <a16:colId xmlns="" xmlns:a16="http://schemas.microsoft.com/office/drawing/2014/main" val="20001"/>
                    </a:ext>
                  </a:extLst>
                </a:gridCol>
                <a:gridCol w="2242766">
                  <a:extLst>
                    <a:ext uri="{9D8B030D-6E8A-4147-A177-3AD203B41FA5}">
                      <a16:colId xmlns="" xmlns:a16="http://schemas.microsoft.com/office/drawing/2014/main" val="20002"/>
                    </a:ext>
                  </a:extLst>
                </a:gridCol>
                <a:gridCol w="2242766">
                  <a:extLst>
                    <a:ext uri="{9D8B030D-6E8A-4147-A177-3AD203B41FA5}">
                      <a16:colId xmlns="" xmlns:a16="http://schemas.microsoft.com/office/drawing/2014/main" val="20003"/>
                    </a:ext>
                  </a:extLst>
                </a:gridCol>
              </a:tblGrid>
              <a:tr h="1079590">
                <a:tc>
                  <a:txBody>
                    <a:bodyPr/>
                    <a:lstStyle/>
                    <a:p>
                      <a:pPr marL="0" marR="0" algn="l">
                        <a:lnSpc>
                          <a:spcPct val="115000"/>
                        </a:lnSpc>
                        <a:spcBef>
                          <a:spcPts val="0"/>
                        </a:spcBef>
                        <a:spcAft>
                          <a:spcPts val="0"/>
                        </a:spcAft>
                      </a:pPr>
                      <a:r>
                        <a:rPr lang="en-US" sz="1100" dirty="0">
                          <a:effectLst>
                            <a:outerShdw blurRad="63500" dist="50800" dir="13500000" sx="0" sy="0">
                              <a:srgbClr val="000000">
                                <a:alpha val="50000"/>
                              </a:srgbClr>
                            </a:outerShdw>
                          </a:effectLst>
                          <a:latin typeface="Calibri"/>
                          <a:ea typeface="Calibri"/>
                          <a:cs typeface="Times New Roman"/>
                        </a:rPr>
                        <a:t> </a:t>
                      </a:r>
                      <a:endParaRPr lang="en-US" sz="1100" dirty="0">
                        <a:effectLst/>
                        <a:latin typeface="Calibri"/>
                        <a:ea typeface="Calibri"/>
                        <a:cs typeface="Times New Roman"/>
                      </a:endParaRPr>
                    </a:p>
                  </a:txBody>
                  <a:tcPr marL="67272" marR="6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400" b="1" dirty="0">
                          <a:effectLst/>
                          <a:latin typeface="Arial"/>
                          <a:ea typeface="Calibri"/>
                          <a:cs typeface="Times New Roman"/>
                        </a:rPr>
                        <a:t> </a:t>
                      </a:r>
                      <a:endParaRPr lang="en-US" sz="1100" dirty="0">
                        <a:effectLst/>
                        <a:latin typeface="Calibri"/>
                        <a:ea typeface="Calibri"/>
                        <a:cs typeface="Times New Roman"/>
                      </a:endParaRPr>
                    </a:p>
                    <a:p>
                      <a:pPr marL="0" marR="0" algn="ctr">
                        <a:lnSpc>
                          <a:spcPct val="115000"/>
                        </a:lnSpc>
                        <a:spcBef>
                          <a:spcPts val="0"/>
                        </a:spcBef>
                        <a:spcAft>
                          <a:spcPts val="0"/>
                        </a:spcAft>
                      </a:pPr>
                      <a:r>
                        <a:rPr lang="en-US" sz="1400" b="1" dirty="0">
                          <a:effectLst/>
                          <a:latin typeface="Arial"/>
                          <a:ea typeface="Calibri"/>
                          <a:cs typeface="Times New Roman"/>
                        </a:rPr>
                        <a:t> </a:t>
                      </a:r>
                      <a:endParaRPr lang="en-US" sz="1100" dirty="0">
                        <a:effectLst/>
                        <a:latin typeface="Calibri"/>
                        <a:ea typeface="Calibri"/>
                        <a:cs typeface="Times New Roman"/>
                      </a:endParaRPr>
                    </a:p>
                    <a:p>
                      <a:pPr marL="0" marR="0" algn="ctr">
                        <a:lnSpc>
                          <a:spcPct val="115000"/>
                        </a:lnSpc>
                        <a:spcBef>
                          <a:spcPts val="0"/>
                        </a:spcBef>
                        <a:spcAft>
                          <a:spcPts val="0"/>
                        </a:spcAft>
                      </a:pPr>
                      <a:r>
                        <a:rPr lang="en-US" sz="1800" b="1" dirty="0">
                          <a:effectLst/>
                          <a:latin typeface="Arial"/>
                          <a:ea typeface="Calibri"/>
                          <a:cs typeface="Times New Roman"/>
                        </a:rPr>
                        <a:t>Substance</a:t>
                      </a:r>
                      <a:endParaRPr lang="en-US" sz="1400" dirty="0">
                        <a:effectLst/>
                        <a:latin typeface="Calibri"/>
                        <a:ea typeface="Calibri"/>
                        <a:cs typeface="Times New Roman"/>
                      </a:endParaRPr>
                    </a:p>
                  </a:txBody>
                  <a:tcPr marL="67272" marR="6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400" b="1">
                          <a:effectLst/>
                          <a:latin typeface="Arial"/>
                          <a:ea typeface="Calibri"/>
                          <a:cs typeface="Times New Roman"/>
                        </a:rPr>
                        <a:t> </a:t>
                      </a:r>
                      <a:endParaRPr lang="en-US" sz="1100">
                        <a:effectLst/>
                        <a:latin typeface="Calibri"/>
                        <a:ea typeface="Calibri"/>
                        <a:cs typeface="Times New Roman"/>
                      </a:endParaRPr>
                    </a:p>
                    <a:p>
                      <a:pPr marL="0" marR="0" algn="ctr">
                        <a:lnSpc>
                          <a:spcPct val="115000"/>
                        </a:lnSpc>
                        <a:spcBef>
                          <a:spcPts val="0"/>
                        </a:spcBef>
                        <a:spcAft>
                          <a:spcPts val="0"/>
                        </a:spcAft>
                      </a:pPr>
                      <a:r>
                        <a:rPr lang="en-US" sz="1400" b="1">
                          <a:effectLst/>
                          <a:latin typeface="Arial"/>
                          <a:ea typeface="Calibri"/>
                          <a:cs typeface="Times New Roman"/>
                        </a:rPr>
                        <a:t>Increased relative risk of serious injury or fatality</a:t>
                      </a:r>
                      <a:endParaRPr lang="en-US" sz="1100">
                        <a:effectLst/>
                        <a:latin typeface="Calibri"/>
                        <a:ea typeface="Calibri"/>
                        <a:cs typeface="Times New Roman"/>
                      </a:endParaRPr>
                    </a:p>
                  </a:txBody>
                  <a:tcPr marL="67272" marR="6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400" b="1" dirty="0">
                          <a:effectLst/>
                          <a:latin typeface="Arial"/>
                          <a:ea typeface="Calibri"/>
                          <a:cs typeface="Times New Roman"/>
                        </a:rPr>
                        <a:t> </a:t>
                      </a:r>
                      <a:endParaRPr lang="en-US" sz="1100" dirty="0">
                        <a:effectLst/>
                        <a:latin typeface="Calibri"/>
                        <a:ea typeface="Calibri"/>
                        <a:cs typeface="Times New Roman"/>
                      </a:endParaRPr>
                    </a:p>
                    <a:p>
                      <a:pPr marL="0" marR="0" algn="ctr">
                        <a:lnSpc>
                          <a:spcPct val="115000"/>
                        </a:lnSpc>
                        <a:spcBef>
                          <a:spcPts val="0"/>
                        </a:spcBef>
                        <a:spcAft>
                          <a:spcPts val="0"/>
                        </a:spcAft>
                      </a:pPr>
                      <a:r>
                        <a:rPr lang="en-US" sz="1400" b="1" dirty="0">
                          <a:effectLst/>
                          <a:latin typeface="Arial"/>
                          <a:ea typeface="Calibri"/>
                          <a:cs typeface="Times New Roman"/>
                        </a:rPr>
                        <a:t> </a:t>
                      </a:r>
                      <a:endParaRPr lang="en-US" sz="1100" dirty="0">
                        <a:effectLst/>
                        <a:latin typeface="Calibri"/>
                        <a:ea typeface="Calibri"/>
                        <a:cs typeface="Times New Roman"/>
                      </a:endParaRPr>
                    </a:p>
                    <a:p>
                      <a:pPr marL="0" marR="0" algn="ctr">
                        <a:lnSpc>
                          <a:spcPct val="115000"/>
                        </a:lnSpc>
                        <a:spcBef>
                          <a:spcPts val="0"/>
                        </a:spcBef>
                        <a:spcAft>
                          <a:spcPts val="0"/>
                        </a:spcAft>
                      </a:pPr>
                      <a:r>
                        <a:rPr lang="en-US" sz="1800" b="1" dirty="0">
                          <a:effectLst/>
                          <a:latin typeface="Arial"/>
                          <a:ea typeface="Calibri"/>
                          <a:cs typeface="Times New Roman"/>
                        </a:rPr>
                        <a:t>Risk of injury</a:t>
                      </a:r>
                      <a:endParaRPr lang="en-US" sz="1400" dirty="0">
                        <a:effectLst/>
                        <a:latin typeface="Calibri"/>
                        <a:ea typeface="Calibri"/>
                        <a:cs typeface="Times New Roman"/>
                      </a:endParaRPr>
                    </a:p>
                  </a:txBody>
                  <a:tcPr marL="67272" marR="6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 xmlns:a16="http://schemas.microsoft.com/office/drawing/2014/main" val="10000"/>
                  </a:ext>
                </a:extLst>
              </a:tr>
              <a:tr h="427181">
                <a:tc rowSpan="4">
                  <a:txBody>
                    <a:bodyPr/>
                    <a:lstStyle/>
                    <a:p>
                      <a:pPr marL="0" marR="0" algn="ctr">
                        <a:lnSpc>
                          <a:spcPct val="115000"/>
                        </a:lnSpc>
                        <a:spcBef>
                          <a:spcPts val="0"/>
                        </a:spcBef>
                        <a:spcAft>
                          <a:spcPts val="0"/>
                        </a:spcAft>
                      </a:pPr>
                      <a:r>
                        <a:rPr lang="en-US" sz="2000" b="1">
                          <a:effectLst>
                            <a:outerShdw blurRad="63500" dist="50800" dir="13500000" sx="0" sy="0">
                              <a:srgbClr val="000000">
                                <a:alpha val="50000"/>
                              </a:srgbClr>
                            </a:outerShdw>
                          </a:effectLst>
                          <a:latin typeface="Calibri"/>
                          <a:ea typeface="Calibri"/>
                          <a:cs typeface="Times New Roman"/>
                        </a:rPr>
                        <a:t> </a:t>
                      </a:r>
                      <a:endParaRPr lang="en-US" sz="1400">
                        <a:effectLst/>
                        <a:latin typeface="Calibri"/>
                        <a:ea typeface="Calibri"/>
                        <a:cs typeface="Times New Roman"/>
                      </a:endParaRPr>
                    </a:p>
                    <a:p>
                      <a:pPr marL="0" marR="0" algn="ctr">
                        <a:lnSpc>
                          <a:spcPct val="115000"/>
                        </a:lnSpc>
                        <a:spcBef>
                          <a:spcPts val="0"/>
                        </a:spcBef>
                        <a:spcAft>
                          <a:spcPts val="0"/>
                        </a:spcAft>
                      </a:pPr>
                      <a:r>
                        <a:rPr lang="en-US" sz="2000" b="1">
                          <a:effectLst>
                            <a:outerShdw blurRad="63500" dist="50800" dir="13500000" sx="0" sy="0">
                              <a:srgbClr val="000000">
                                <a:alpha val="50000"/>
                              </a:srgbClr>
                            </a:outerShdw>
                          </a:effectLst>
                          <a:latin typeface="Calibri"/>
                          <a:ea typeface="Calibri"/>
                          <a:cs typeface="Times New Roman"/>
                        </a:rPr>
                        <a:t>Alcohol</a:t>
                      </a:r>
                      <a:endParaRPr lang="en-US" sz="1400">
                        <a:effectLst/>
                        <a:latin typeface="Calibri"/>
                        <a:ea typeface="Calibri"/>
                        <a:cs typeface="Times New Roman"/>
                      </a:endParaRPr>
                    </a:p>
                  </a:txBody>
                  <a:tcPr marL="67272" marR="6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a:lnSpc>
                          <a:spcPct val="115000"/>
                        </a:lnSpc>
                        <a:spcBef>
                          <a:spcPts val="0"/>
                        </a:spcBef>
                        <a:spcAft>
                          <a:spcPts val="0"/>
                        </a:spcAft>
                      </a:pPr>
                      <a:r>
                        <a:rPr lang="en-US" sz="1800" b="1">
                          <a:effectLst/>
                          <a:latin typeface="Calibri"/>
                          <a:ea typeface="Calibri"/>
                          <a:cs typeface="Calibri"/>
                        </a:rPr>
                        <a:t>0.1 – 0.5 g/L</a:t>
                      </a:r>
                      <a:endParaRPr lang="en-US" sz="1400">
                        <a:effectLst/>
                        <a:latin typeface="Calibri"/>
                        <a:ea typeface="Calibri"/>
                        <a:cs typeface="Times New Roman"/>
                      </a:endParaRPr>
                    </a:p>
                  </a:txBody>
                  <a:tcPr marL="67272" marR="6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2000" b="1">
                          <a:effectLst/>
                          <a:latin typeface="Calibri"/>
                          <a:ea typeface="Calibri"/>
                          <a:cs typeface="Calibri"/>
                        </a:rPr>
                        <a:t>1-3x</a:t>
                      </a:r>
                      <a:endParaRPr lang="en-US" sz="1600">
                        <a:effectLst/>
                        <a:latin typeface="Calibri"/>
                        <a:ea typeface="Calibri"/>
                        <a:cs typeface="Times New Roman"/>
                      </a:endParaRPr>
                    </a:p>
                  </a:txBody>
                  <a:tcPr marL="67272" marR="6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800" b="1">
                          <a:effectLst/>
                          <a:latin typeface="Calibri"/>
                          <a:ea typeface="Calibri"/>
                          <a:cs typeface="Calibri"/>
                        </a:rPr>
                        <a:t>Slightly increased</a:t>
                      </a:r>
                      <a:endParaRPr lang="en-US" sz="1400">
                        <a:effectLst/>
                        <a:latin typeface="Calibri"/>
                        <a:ea typeface="Calibri"/>
                        <a:cs typeface="Times New Roman"/>
                      </a:endParaRPr>
                    </a:p>
                  </a:txBody>
                  <a:tcPr marL="67272" marR="6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349112">
                <a:tc vMerge="1">
                  <a:txBody>
                    <a:bodyPr/>
                    <a:lstStyle/>
                    <a:p>
                      <a:endParaRPr lang="en-US"/>
                    </a:p>
                  </a:txBody>
                  <a:tcPr/>
                </a:tc>
                <a:tc>
                  <a:txBody>
                    <a:bodyPr/>
                    <a:lstStyle/>
                    <a:p>
                      <a:pPr marL="0" marR="0" algn="l">
                        <a:lnSpc>
                          <a:spcPct val="115000"/>
                        </a:lnSpc>
                        <a:spcBef>
                          <a:spcPts val="0"/>
                        </a:spcBef>
                        <a:spcAft>
                          <a:spcPts val="0"/>
                        </a:spcAft>
                      </a:pPr>
                      <a:r>
                        <a:rPr lang="en-US" sz="1800" b="1">
                          <a:effectLst/>
                          <a:latin typeface="Calibri"/>
                          <a:ea typeface="Calibri"/>
                          <a:cs typeface="Calibri"/>
                        </a:rPr>
                        <a:t>0.5 – 0.8 g/L</a:t>
                      </a:r>
                      <a:endParaRPr lang="en-US" sz="1400">
                        <a:effectLst/>
                        <a:latin typeface="Calibri"/>
                        <a:ea typeface="Calibri"/>
                        <a:cs typeface="Times New Roman"/>
                      </a:endParaRPr>
                    </a:p>
                  </a:txBody>
                  <a:tcPr marL="67272" marR="6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l">
                        <a:lnSpc>
                          <a:spcPct val="115000"/>
                        </a:lnSpc>
                        <a:spcBef>
                          <a:spcPts val="0"/>
                        </a:spcBef>
                        <a:spcAft>
                          <a:spcPts val="0"/>
                        </a:spcAft>
                      </a:pPr>
                      <a:r>
                        <a:rPr lang="en-US" sz="2000" b="1">
                          <a:effectLst/>
                          <a:latin typeface="Calibri"/>
                          <a:ea typeface="Calibri"/>
                          <a:cs typeface="Calibri"/>
                        </a:rPr>
                        <a:t>2-10x</a:t>
                      </a:r>
                      <a:endParaRPr lang="en-US" sz="1600">
                        <a:effectLst/>
                        <a:latin typeface="Calibri"/>
                        <a:ea typeface="Calibri"/>
                        <a:cs typeface="Times New Roman"/>
                      </a:endParaRPr>
                    </a:p>
                  </a:txBody>
                  <a:tcPr marL="67272" marR="6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l">
                        <a:lnSpc>
                          <a:spcPct val="115000"/>
                        </a:lnSpc>
                        <a:spcBef>
                          <a:spcPts val="0"/>
                        </a:spcBef>
                        <a:spcAft>
                          <a:spcPts val="0"/>
                        </a:spcAft>
                      </a:pPr>
                      <a:r>
                        <a:rPr lang="en-US" sz="1800" b="1">
                          <a:effectLst/>
                          <a:latin typeface="Calibri"/>
                          <a:ea typeface="Calibri"/>
                          <a:cs typeface="Calibri"/>
                        </a:rPr>
                        <a:t>Moderately increased</a:t>
                      </a:r>
                      <a:endParaRPr lang="en-US" sz="1400">
                        <a:effectLst/>
                        <a:latin typeface="Calibri"/>
                        <a:ea typeface="Calibri"/>
                        <a:cs typeface="Times New Roman"/>
                      </a:endParaRPr>
                    </a:p>
                  </a:txBody>
                  <a:tcPr marL="67272" marR="6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10002"/>
                  </a:ext>
                </a:extLst>
              </a:tr>
              <a:tr h="349112">
                <a:tc vMerge="1">
                  <a:txBody>
                    <a:bodyPr/>
                    <a:lstStyle/>
                    <a:p>
                      <a:endParaRPr lang="en-US"/>
                    </a:p>
                  </a:txBody>
                  <a:tcPr/>
                </a:tc>
                <a:tc>
                  <a:txBody>
                    <a:bodyPr/>
                    <a:lstStyle/>
                    <a:p>
                      <a:pPr marL="0" marR="0" algn="l">
                        <a:lnSpc>
                          <a:spcPct val="115000"/>
                        </a:lnSpc>
                        <a:spcBef>
                          <a:spcPts val="0"/>
                        </a:spcBef>
                        <a:spcAft>
                          <a:spcPts val="0"/>
                        </a:spcAft>
                      </a:pPr>
                      <a:r>
                        <a:rPr lang="en-US" sz="1800" b="1">
                          <a:effectLst/>
                          <a:latin typeface="Calibri"/>
                          <a:ea typeface="Calibri"/>
                          <a:cs typeface="Calibri"/>
                        </a:rPr>
                        <a:t>0.8 – 1.2 g/L</a:t>
                      </a:r>
                      <a:endParaRPr lang="en-US" sz="1400">
                        <a:effectLst/>
                        <a:latin typeface="Calibri"/>
                        <a:ea typeface="Calibri"/>
                        <a:cs typeface="Times New Roman"/>
                      </a:endParaRPr>
                    </a:p>
                  </a:txBody>
                  <a:tcPr marL="67272" marR="6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l">
                        <a:lnSpc>
                          <a:spcPct val="115000"/>
                        </a:lnSpc>
                        <a:spcBef>
                          <a:spcPts val="0"/>
                        </a:spcBef>
                        <a:spcAft>
                          <a:spcPts val="0"/>
                        </a:spcAft>
                      </a:pPr>
                      <a:r>
                        <a:rPr lang="en-US" sz="2000" b="1">
                          <a:effectLst/>
                          <a:latin typeface="Calibri"/>
                          <a:ea typeface="Calibri"/>
                          <a:cs typeface="Calibri"/>
                        </a:rPr>
                        <a:t>5-30x</a:t>
                      </a:r>
                      <a:endParaRPr lang="en-US" sz="1600">
                        <a:effectLst/>
                        <a:latin typeface="Calibri"/>
                        <a:ea typeface="Calibri"/>
                        <a:cs typeface="Times New Roman"/>
                      </a:endParaRPr>
                    </a:p>
                  </a:txBody>
                  <a:tcPr marL="67272" marR="6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l">
                        <a:lnSpc>
                          <a:spcPct val="115000"/>
                        </a:lnSpc>
                        <a:spcBef>
                          <a:spcPts val="0"/>
                        </a:spcBef>
                        <a:spcAft>
                          <a:spcPts val="0"/>
                        </a:spcAft>
                      </a:pPr>
                      <a:r>
                        <a:rPr lang="en-US" sz="1800" b="1">
                          <a:effectLst/>
                          <a:latin typeface="Calibri"/>
                          <a:ea typeface="Calibri"/>
                          <a:cs typeface="Calibri"/>
                        </a:rPr>
                        <a:t>Highly increased</a:t>
                      </a:r>
                      <a:endParaRPr lang="en-US" sz="1400">
                        <a:effectLst/>
                        <a:latin typeface="Calibri"/>
                        <a:ea typeface="Calibri"/>
                        <a:cs typeface="Times New Roman"/>
                      </a:endParaRPr>
                    </a:p>
                  </a:txBody>
                  <a:tcPr marL="67272" marR="6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 xmlns:a16="http://schemas.microsoft.com/office/drawing/2014/main" val="10003"/>
                  </a:ext>
                </a:extLst>
              </a:tr>
              <a:tr h="349112">
                <a:tc vMerge="1">
                  <a:txBody>
                    <a:bodyPr/>
                    <a:lstStyle/>
                    <a:p>
                      <a:endParaRPr lang="en-US"/>
                    </a:p>
                  </a:txBody>
                  <a:tcPr/>
                </a:tc>
                <a:tc>
                  <a:txBody>
                    <a:bodyPr/>
                    <a:lstStyle/>
                    <a:p>
                      <a:pPr marL="0" marR="0" algn="l">
                        <a:lnSpc>
                          <a:spcPct val="115000"/>
                        </a:lnSpc>
                        <a:spcBef>
                          <a:spcPts val="0"/>
                        </a:spcBef>
                        <a:spcAft>
                          <a:spcPts val="0"/>
                        </a:spcAft>
                      </a:pPr>
                      <a:r>
                        <a:rPr lang="en-US" sz="1800" b="1" u="sng">
                          <a:solidFill>
                            <a:srgbClr val="FFFFFF"/>
                          </a:solidFill>
                          <a:effectLst/>
                          <a:latin typeface="Calibri"/>
                          <a:ea typeface="Calibri"/>
                          <a:cs typeface="Calibri"/>
                        </a:rPr>
                        <a:t>&gt;</a:t>
                      </a:r>
                      <a:r>
                        <a:rPr lang="en-US" sz="1800" b="1">
                          <a:solidFill>
                            <a:srgbClr val="FFFFFF"/>
                          </a:solidFill>
                          <a:effectLst/>
                          <a:latin typeface="Calibri"/>
                          <a:ea typeface="Calibri"/>
                          <a:cs typeface="Calibri"/>
                        </a:rPr>
                        <a:t>  1.2 g/L</a:t>
                      </a:r>
                      <a:endParaRPr lang="en-US" sz="1400">
                        <a:effectLst/>
                        <a:latin typeface="Calibri"/>
                        <a:ea typeface="Calibri"/>
                        <a:cs typeface="Times New Roman"/>
                      </a:endParaRPr>
                    </a:p>
                  </a:txBody>
                  <a:tcPr marL="67272" marR="6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l">
                        <a:lnSpc>
                          <a:spcPct val="115000"/>
                        </a:lnSpc>
                        <a:spcBef>
                          <a:spcPts val="0"/>
                        </a:spcBef>
                        <a:spcAft>
                          <a:spcPts val="0"/>
                        </a:spcAft>
                      </a:pPr>
                      <a:r>
                        <a:rPr lang="en-US" sz="2000" b="1">
                          <a:solidFill>
                            <a:srgbClr val="FFFFFF"/>
                          </a:solidFill>
                          <a:effectLst/>
                          <a:latin typeface="Calibri"/>
                          <a:ea typeface="Calibri"/>
                          <a:cs typeface="Calibri"/>
                        </a:rPr>
                        <a:t>20 – 200x</a:t>
                      </a:r>
                      <a:endParaRPr lang="en-US" sz="1600">
                        <a:effectLst/>
                        <a:latin typeface="Calibri"/>
                        <a:ea typeface="Calibri"/>
                        <a:cs typeface="Times New Roman"/>
                      </a:endParaRPr>
                    </a:p>
                  </a:txBody>
                  <a:tcPr marL="67272" marR="6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l">
                        <a:lnSpc>
                          <a:spcPct val="115000"/>
                        </a:lnSpc>
                        <a:spcBef>
                          <a:spcPts val="0"/>
                        </a:spcBef>
                        <a:spcAft>
                          <a:spcPts val="0"/>
                        </a:spcAft>
                      </a:pPr>
                      <a:r>
                        <a:rPr lang="en-US" sz="1800" b="1">
                          <a:solidFill>
                            <a:srgbClr val="FFFFFF"/>
                          </a:solidFill>
                          <a:effectLst/>
                          <a:latin typeface="Calibri"/>
                          <a:ea typeface="Calibri"/>
                          <a:cs typeface="Calibri"/>
                        </a:rPr>
                        <a:t>Extremely increased</a:t>
                      </a:r>
                      <a:endParaRPr lang="en-US" sz="1400">
                        <a:effectLst/>
                        <a:latin typeface="Calibri"/>
                        <a:ea typeface="Calibri"/>
                        <a:cs typeface="Times New Roman"/>
                      </a:endParaRPr>
                    </a:p>
                  </a:txBody>
                  <a:tcPr marL="67272" marR="6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 xmlns:a16="http://schemas.microsoft.com/office/drawing/2014/main" val="10004"/>
                  </a:ext>
                </a:extLst>
              </a:tr>
              <a:tr h="427181">
                <a:tc rowSpan="4">
                  <a:txBody>
                    <a:bodyPr/>
                    <a:lstStyle/>
                    <a:p>
                      <a:pPr marL="0" marR="0" algn="ctr">
                        <a:lnSpc>
                          <a:spcPct val="115000"/>
                        </a:lnSpc>
                        <a:spcBef>
                          <a:spcPts val="0"/>
                        </a:spcBef>
                        <a:spcAft>
                          <a:spcPts val="0"/>
                        </a:spcAft>
                      </a:pPr>
                      <a:r>
                        <a:rPr lang="en-US" sz="2000" b="1" dirty="0">
                          <a:effectLst>
                            <a:outerShdw blurRad="63500" dist="50800" dir="13500000" sx="0" sy="0">
                              <a:srgbClr val="000000">
                                <a:alpha val="50000"/>
                              </a:srgbClr>
                            </a:outerShdw>
                          </a:effectLst>
                          <a:latin typeface="Calibri"/>
                          <a:ea typeface="Calibri"/>
                          <a:cs typeface="Times New Roman"/>
                        </a:rPr>
                        <a:t> </a:t>
                      </a:r>
                      <a:endParaRPr lang="en-US" sz="1400" dirty="0">
                        <a:effectLst/>
                        <a:latin typeface="Calibri"/>
                        <a:ea typeface="Calibri"/>
                        <a:cs typeface="Times New Roman"/>
                      </a:endParaRPr>
                    </a:p>
                    <a:p>
                      <a:pPr marL="0" marR="0" algn="ctr">
                        <a:lnSpc>
                          <a:spcPct val="115000"/>
                        </a:lnSpc>
                        <a:spcBef>
                          <a:spcPts val="0"/>
                        </a:spcBef>
                        <a:spcAft>
                          <a:spcPts val="0"/>
                        </a:spcAft>
                      </a:pPr>
                      <a:r>
                        <a:rPr lang="en-US" sz="2000" b="1" dirty="0">
                          <a:effectLst>
                            <a:outerShdw blurRad="63500" dist="50800" dir="13500000" sx="0" sy="0">
                              <a:srgbClr val="000000">
                                <a:alpha val="50000"/>
                              </a:srgbClr>
                            </a:outerShdw>
                          </a:effectLst>
                          <a:latin typeface="Calibri"/>
                          <a:ea typeface="Calibri"/>
                          <a:cs typeface="Times New Roman"/>
                        </a:rPr>
                        <a:t>Illicit drugs alone</a:t>
                      </a:r>
                      <a:endParaRPr lang="en-US" sz="1400" dirty="0">
                        <a:effectLst/>
                        <a:latin typeface="Calibri"/>
                        <a:ea typeface="Calibri"/>
                        <a:cs typeface="Times New Roman"/>
                      </a:endParaRPr>
                    </a:p>
                  </a:txBody>
                  <a:tcPr marL="67272" marR="6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a:lnSpc>
                          <a:spcPct val="115000"/>
                        </a:lnSpc>
                        <a:spcBef>
                          <a:spcPts val="0"/>
                        </a:spcBef>
                        <a:spcAft>
                          <a:spcPts val="0"/>
                        </a:spcAft>
                      </a:pPr>
                      <a:r>
                        <a:rPr lang="en-US" sz="1800" b="1">
                          <a:effectLst/>
                          <a:latin typeface="Calibri"/>
                          <a:ea typeface="Calibri"/>
                          <a:cs typeface="Calibri"/>
                        </a:rPr>
                        <a:t>Amphetamines</a:t>
                      </a:r>
                      <a:endParaRPr lang="en-US" sz="1400">
                        <a:effectLst/>
                        <a:latin typeface="Calibri"/>
                        <a:ea typeface="Calibri"/>
                        <a:cs typeface="Times New Roman"/>
                      </a:endParaRPr>
                    </a:p>
                  </a:txBody>
                  <a:tcPr marL="67272" marR="6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l">
                        <a:lnSpc>
                          <a:spcPct val="115000"/>
                        </a:lnSpc>
                        <a:spcBef>
                          <a:spcPts val="0"/>
                        </a:spcBef>
                        <a:spcAft>
                          <a:spcPts val="0"/>
                        </a:spcAft>
                      </a:pPr>
                      <a:r>
                        <a:rPr lang="en-US" sz="2000" b="1">
                          <a:effectLst/>
                          <a:latin typeface="Calibri"/>
                          <a:ea typeface="Calibri"/>
                          <a:cs typeface="Calibri"/>
                        </a:rPr>
                        <a:t>5 – 30x</a:t>
                      </a:r>
                      <a:endParaRPr lang="en-US" sz="1600">
                        <a:effectLst/>
                        <a:latin typeface="Calibri"/>
                        <a:ea typeface="Calibri"/>
                        <a:cs typeface="Times New Roman"/>
                      </a:endParaRPr>
                    </a:p>
                  </a:txBody>
                  <a:tcPr marL="67272" marR="6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l">
                        <a:lnSpc>
                          <a:spcPct val="115000"/>
                        </a:lnSpc>
                        <a:spcBef>
                          <a:spcPts val="0"/>
                        </a:spcBef>
                        <a:spcAft>
                          <a:spcPts val="0"/>
                        </a:spcAft>
                      </a:pPr>
                      <a:r>
                        <a:rPr lang="en-US" sz="1800" b="1">
                          <a:effectLst/>
                          <a:latin typeface="Calibri"/>
                          <a:ea typeface="Calibri"/>
                          <a:cs typeface="Calibri"/>
                        </a:rPr>
                        <a:t>Highly increased</a:t>
                      </a:r>
                      <a:endParaRPr lang="en-US" sz="1400">
                        <a:effectLst/>
                        <a:latin typeface="Calibri"/>
                        <a:ea typeface="Calibri"/>
                        <a:cs typeface="Times New Roman"/>
                      </a:endParaRPr>
                    </a:p>
                  </a:txBody>
                  <a:tcPr marL="67272" marR="6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 xmlns:a16="http://schemas.microsoft.com/office/drawing/2014/main" val="10005"/>
                  </a:ext>
                </a:extLst>
              </a:tr>
              <a:tr h="349112">
                <a:tc vMerge="1">
                  <a:txBody>
                    <a:bodyPr/>
                    <a:lstStyle/>
                    <a:p>
                      <a:endParaRPr lang="en-US"/>
                    </a:p>
                  </a:txBody>
                  <a:tcPr/>
                </a:tc>
                <a:tc>
                  <a:txBody>
                    <a:bodyPr/>
                    <a:lstStyle/>
                    <a:p>
                      <a:pPr marL="0" marR="0" algn="l">
                        <a:lnSpc>
                          <a:spcPct val="115000"/>
                        </a:lnSpc>
                        <a:spcBef>
                          <a:spcPts val="0"/>
                        </a:spcBef>
                        <a:spcAft>
                          <a:spcPts val="0"/>
                        </a:spcAft>
                      </a:pPr>
                      <a:r>
                        <a:rPr lang="en-US" sz="1800" b="1" dirty="0">
                          <a:effectLst/>
                          <a:latin typeface="Calibri"/>
                          <a:ea typeface="Calibri"/>
                          <a:cs typeface="Calibri"/>
                        </a:rPr>
                        <a:t>Cocaine</a:t>
                      </a:r>
                      <a:endParaRPr lang="en-US" sz="1400" dirty="0">
                        <a:effectLst/>
                        <a:latin typeface="Calibri"/>
                        <a:ea typeface="Calibri"/>
                        <a:cs typeface="Times New Roman"/>
                      </a:endParaRPr>
                    </a:p>
                  </a:txBody>
                  <a:tcPr marL="67272" marR="6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l">
                        <a:lnSpc>
                          <a:spcPct val="115000"/>
                        </a:lnSpc>
                        <a:spcBef>
                          <a:spcPts val="0"/>
                        </a:spcBef>
                        <a:spcAft>
                          <a:spcPts val="0"/>
                        </a:spcAft>
                      </a:pPr>
                      <a:r>
                        <a:rPr lang="en-US" sz="2000" b="1">
                          <a:effectLst/>
                          <a:latin typeface="Calibri"/>
                          <a:ea typeface="Calibri"/>
                          <a:cs typeface="Calibri"/>
                        </a:rPr>
                        <a:t>2 – 10x </a:t>
                      </a:r>
                      <a:endParaRPr lang="en-US" sz="1600">
                        <a:effectLst/>
                        <a:latin typeface="Calibri"/>
                        <a:ea typeface="Calibri"/>
                        <a:cs typeface="Times New Roman"/>
                      </a:endParaRPr>
                    </a:p>
                  </a:txBody>
                  <a:tcPr marL="67272" marR="6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l">
                        <a:lnSpc>
                          <a:spcPct val="115000"/>
                        </a:lnSpc>
                        <a:spcBef>
                          <a:spcPts val="0"/>
                        </a:spcBef>
                        <a:spcAft>
                          <a:spcPts val="0"/>
                        </a:spcAft>
                      </a:pPr>
                      <a:r>
                        <a:rPr lang="en-US" sz="1800" b="1">
                          <a:effectLst/>
                          <a:latin typeface="Calibri"/>
                          <a:ea typeface="Calibri"/>
                          <a:cs typeface="Calibri"/>
                        </a:rPr>
                        <a:t>Moderately increased</a:t>
                      </a:r>
                      <a:endParaRPr lang="en-US" sz="1400">
                        <a:effectLst/>
                        <a:latin typeface="Calibri"/>
                        <a:ea typeface="Calibri"/>
                        <a:cs typeface="Times New Roman"/>
                      </a:endParaRPr>
                    </a:p>
                  </a:txBody>
                  <a:tcPr marL="67272" marR="6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10006"/>
                  </a:ext>
                </a:extLst>
              </a:tr>
              <a:tr h="349112">
                <a:tc vMerge="1">
                  <a:txBody>
                    <a:bodyPr/>
                    <a:lstStyle/>
                    <a:p>
                      <a:endParaRPr lang="en-US"/>
                    </a:p>
                  </a:txBody>
                  <a:tcPr/>
                </a:tc>
                <a:tc>
                  <a:txBody>
                    <a:bodyPr/>
                    <a:lstStyle/>
                    <a:p>
                      <a:pPr marL="0" marR="0" algn="l">
                        <a:lnSpc>
                          <a:spcPct val="115000"/>
                        </a:lnSpc>
                        <a:spcBef>
                          <a:spcPts val="0"/>
                        </a:spcBef>
                        <a:spcAft>
                          <a:spcPts val="0"/>
                        </a:spcAft>
                      </a:pPr>
                      <a:r>
                        <a:rPr lang="en-US" sz="1800" b="1">
                          <a:effectLst/>
                          <a:latin typeface="Calibri"/>
                          <a:ea typeface="Calibri"/>
                          <a:cs typeface="Calibri"/>
                        </a:rPr>
                        <a:t>THC (marijuana)</a:t>
                      </a:r>
                      <a:endParaRPr lang="en-US" sz="1400">
                        <a:effectLst/>
                        <a:latin typeface="Calibri"/>
                        <a:ea typeface="Calibri"/>
                        <a:cs typeface="Times New Roman"/>
                      </a:endParaRPr>
                    </a:p>
                  </a:txBody>
                  <a:tcPr marL="67272" marR="6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2000" b="1">
                          <a:effectLst/>
                          <a:latin typeface="Calibri"/>
                          <a:ea typeface="Calibri"/>
                          <a:cs typeface="Calibri"/>
                        </a:rPr>
                        <a:t>1 – 3x</a:t>
                      </a:r>
                      <a:endParaRPr lang="en-US" sz="1600">
                        <a:effectLst/>
                        <a:latin typeface="Calibri"/>
                        <a:ea typeface="Calibri"/>
                        <a:cs typeface="Times New Roman"/>
                      </a:endParaRPr>
                    </a:p>
                  </a:txBody>
                  <a:tcPr marL="67272" marR="6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800" b="1">
                          <a:effectLst/>
                          <a:latin typeface="Calibri"/>
                          <a:ea typeface="Calibri"/>
                          <a:cs typeface="Calibri"/>
                        </a:rPr>
                        <a:t>Slightly increased</a:t>
                      </a:r>
                      <a:endParaRPr lang="en-US" sz="1400">
                        <a:effectLst/>
                        <a:latin typeface="Calibri"/>
                        <a:ea typeface="Calibri"/>
                        <a:cs typeface="Times New Roman"/>
                      </a:endParaRPr>
                    </a:p>
                  </a:txBody>
                  <a:tcPr marL="67272" marR="6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349112">
                <a:tc vMerge="1">
                  <a:txBody>
                    <a:bodyPr/>
                    <a:lstStyle/>
                    <a:p>
                      <a:endParaRPr lang="en-US"/>
                    </a:p>
                  </a:txBody>
                  <a:tcPr/>
                </a:tc>
                <a:tc>
                  <a:txBody>
                    <a:bodyPr/>
                    <a:lstStyle/>
                    <a:p>
                      <a:pPr marL="0" marR="0" algn="l">
                        <a:lnSpc>
                          <a:spcPct val="115000"/>
                        </a:lnSpc>
                        <a:spcBef>
                          <a:spcPts val="0"/>
                        </a:spcBef>
                        <a:spcAft>
                          <a:spcPts val="0"/>
                        </a:spcAft>
                      </a:pPr>
                      <a:r>
                        <a:rPr lang="en-US" sz="1800" b="1">
                          <a:effectLst/>
                          <a:latin typeface="Calibri"/>
                          <a:ea typeface="Calibri"/>
                          <a:cs typeface="Calibri"/>
                        </a:rPr>
                        <a:t>Illicit opiates</a:t>
                      </a:r>
                      <a:endParaRPr lang="en-US" sz="1400">
                        <a:effectLst/>
                        <a:latin typeface="Calibri"/>
                        <a:ea typeface="Calibri"/>
                        <a:cs typeface="Times New Roman"/>
                      </a:endParaRPr>
                    </a:p>
                  </a:txBody>
                  <a:tcPr marL="67272" marR="6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l">
                        <a:lnSpc>
                          <a:spcPct val="115000"/>
                        </a:lnSpc>
                        <a:spcBef>
                          <a:spcPts val="0"/>
                        </a:spcBef>
                        <a:spcAft>
                          <a:spcPts val="0"/>
                        </a:spcAft>
                      </a:pPr>
                      <a:r>
                        <a:rPr lang="en-US" sz="2000" b="1">
                          <a:effectLst/>
                          <a:latin typeface="Calibri"/>
                          <a:ea typeface="Calibri"/>
                          <a:cs typeface="Calibri"/>
                        </a:rPr>
                        <a:t>2 – 10x</a:t>
                      </a:r>
                      <a:endParaRPr lang="en-US" sz="1600">
                        <a:effectLst/>
                        <a:latin typeface="Calibri"/>
                        <a:ea typeface="Calibri"/>
                        <a:cs typeface="Times New Roman"/>
                      </a:endParaRPr>
                    </a:p>
                  </a:txBody>
                  <a:tcPr marL="67272" marR="6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l">
                        <a:lnSpc>
                          <a:spcPct val="115000"/>
                        </a:lnSpc>
                        <a:spcBef>
                          <a:spcPts val="0"/>
                        </a:spcBef>
                        <a:spcAft>
                          <a:spcPts val="0"/>
                        </a:spcAft>
                      </a:pPr>
                      <a:r>
                        <a:rPr lang="en-US" sz="1800" b="1">
                          <a:effectLst/>
                          <a:latin typeface="Calibri"/>
                          <a:ea typeface="Calibri"/>
                          <a:cs typeface="Calibri"/>
                        </a:rPr>
                        <a:t>Moderately increased</a:t>
                      </a:r>
                      <a:endParaRPr lang="en-US" sz="1400">
                        <a:effectLst/>
                        <a:latin typeface="Calibri"/>
                        <a:ea typeface="Calibri"/>
                        <a:cs typeface="Times New Roman"/>
                      </a:endParaRPr>
                    </a:p>
                  </a:txBody>
                  <a:tcPr marL="67272" marR="6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10008"/>
                  </a:ext>
                </a:extLst>
              </a:tr>
              <a:tr h="427181">
                <a:tc rowSpan="2">
                  <a:txBody>
                    <a:bodyPr/>
                    <a:lstStyle/>
                    <a:p>
                      <a:pPr marL="0" marR="0" algn="ctr">
                        <a:lnSpc>
                          <a:spcPct val="115000"/>
                        </a:lnSpc>
                        <a:spcBef>
                          <a:spcPts val="0"/>
                        </a:spcBef>
                        <a:spcAft>
                          <a:spcPts val="0"/>
                        </a:spcAft>
                      </a:pPr>
                      <a:r>
                        <a:rPr lang="en-US" sz="2000" b="1">
                          <a:effectLst>
                            <a:outerShdw blurRad="63500" dist="50800" dir="13500000" sx="0" sy="0">
                              <a:srgbClr val="000000">
                                <a:alpha val="50000"/>
                              </a:srgbClr>
                            </a:outerShdw>
                          </a:effectLst>
                          <a:latin typeface="Calibri"/>
                          <a:ea typeface="Calibri"/>
                          <a:cs typeface="Times New Roman"/>
                        </a:rPr>
                        <a:t>Medicines</a:t>
                      </a:r>
                      <a:endParaRPr lang="en-US" sz="1400">
                        <a:effectLst/>
                        <a:latin typeface="Calibri"/>
                        <a:ea typeface="Calibri"/>
                        <a:cs typeface="Times New Roman"/>
                      </a:endParaRPr>
                    </a:p>
                  </a:txBody>
                  <a:tcPr marL="67272" marR="6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a:lnSpc>
                          <a:spcPct val="115000"/>
                        </a:lnSpc>
                        <a:spcBef>
                          <a:spcPts val="0"/>
                        </a:spcBef>
                        <a:spcAft>
                          <a:spcPts val="0"/>
                        </a:spcAft>
                      </a:pPr>
                      <a:r>
                        <a:rPr lang="en-US" sz="1800" b="1">
                          <a:effectLst/>
                          <a:latin typeface="Calibri"/>
                          <a:ea typeface="Calibri"/>
                          <a:cs typeface="Calibri"/>
                        </a:rPr>
                        <a:t>Benzodiazepines</a:t>
                      </a:r>
                      <a:endParaRPr lang="en-US" sz="1400">
                        <a:effectLst/>
                        <a:latin typeface="Calibri"/>
                        <a:ea typeface="Calibri"/>
                        <a:cs typeface="Times New Roman"/>
                      </a:endParaRPr>
                    </a:p>
                  </a:txBody>
                  <a:tcPr marL="67272" marR="6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l">
                        <a:lnSpc>
                          <a:spcPct val="115000"/>
                        </a:lnSpc>
                        <a:spcBef>
                          <a:spcPts val="0"/>
                        </a:spcBef>
                        <a:spcAft>
                          <a:spcPts val="0"/>
                        </a:spcAft>
                      </a:pPr>
                      <a:r>
                        <a:rPr lang="en-US" sz="2000" b="1">
                          <a:effectLst/>
                          <a:latin typeface="Calibri"/>
                          <a:ea typeface="Calibri"/>
                          <a:cs typeface="Calibri"/>
                        </a:rPr>
                        <a:t>2 – 10x </a:t>
                      </a:r>
                      <a:endParaRPr lang="en-US" sz="1600">
                        <a:effectLst/>
                        <a:latin typeface="Calibri"/>
                        <a:ea typeface="Calibri"/>
                        <a:cs typeface="Times New Roman"/>
                      </a:endParaRPr>
                    </a:p>
                  </a:txBody>
                  <a:tcPr marL="67272" marR="6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l">
                        <a:lnSpc>
                          <a:spcPct val="115000"/>
                        </a:lnSpc>
                        <a:spcBef>
                          <a:spcPts val="0"/>
                        </a:spcBef>
                        <a:spcAft>
                          <a:spcPts val="0"/>
                        </a:spcAft>
                      </a:pPr>
                      <a:r>
                        <a:rPr lang="en-US" sz="1800" b="1">
                          <a:effectLst/>
                          <a:latin typeface="Calibri"/>
                          <a:ea typeface="Calibri"/>
                          <a:cs typeface="Calibri"/>
                        </a:rPr>
                        <a:t>Moderately increased</a:t>
                      </a:r>
                      <a:endParaRPr lang="en-US" sz="1400">
                        <a:effectLst/>
                        <a:latin typeface="Calibri"/>
                        <a:ea typeface="Calibri"/>
                        <a:cs typeface="Times New Roman"/>
                      </a:endParaRPr>
                    </a:p>
                  </a:txBody>
                  <a:tcPr marL="67272" marR="6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10009"/>
                  </a:ext>
                </a:extLst>
              </a:tr>
              <a:tr h="349112">
                <a:tc vMerge="1">
                  <a:txBody>
                    <a:bodyPr/>
                    <a:lstStyle/>
                    <a:p>
                      <a:endParaRPr lang="en-US"/>
                    </a:p>
                  </a:txBody>
                  <a:tcPr/>
                </a:tc>
                <a:tc>
                  <a:txBody>
                    <a:bodyPr/>
                    <a:lstStyle/>
                    <a:p>
                      <a:pPr marL="0" marR="0" algn="l">
                        <a:lnSpc>
                          <a:spcPct val="115000"/>
                        </a:lnSpc>
                        <a:spcBef>
                          <a:spcPts val="0"/>
                        </a:spcBef>
                        <a:spcAft>
                          <a:spcPts val="0"/>
                        </a:spcAft>
                      </a:pPr>
                      <a:r>
                        <a:rPr lang="en-US" sz="1800" b="1">
                          <a:effectLst/>
                          <a:latin typeface="Calibri"/>
                          <a:ea typeface="Calibri"/>
                          <a:cs typeface="Calibri"/>
                        </a:rPr>
                        <a:t>Rx opiates</a:t>
                      </a:r>
                      <a:endParaRPr lang="en-US" sz="1400">
                        <a:effectLst/>
                        <a:latin typeface="Calibri"/>
                        <a:ea typeface="Calibri"/>
                        <a:cs typeface="Times New Roman"/>
                      </a:endParaRPr>
                    </a:p>
                  </a:txBody>
                  <a:tcPr marL="67272" marR="6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l">
                        <a:lnSpc>
                          <a:spcPct val="115000"/>
                        </a:lnSpc>
                        <a:spcBef>
                          <a:spcPts val="0"/>
                        </a:spcBef>
                        <a:spcAft>
                          <a:spcPts val="0"/>
                        </a:spcAft>
                      </a:pPr>
                      <a:r>
                        <a:rPr lang="en-US" sz="2000" b="1">
                          <a:effectLst/>
                          <a:latin typeface="Calibri"/>
                          <a:ea typeface="Calibri"/>
                          <a:cs typeface="Calibri"/>
                        </a:rPr>
                        <a:t>2 – 10x</a:t>
                      </a:r>
                      <a:endParaRPr lang="en-US" sz="1600">
                        <a:effectLst/>
                        <a:latin typeface="Calibri"/>
                        <a:ea typeface="Calibri"/>
                        <a:cs typeface="Times New Roman"/>
                      </a:endParaRPr>
                    </a:p>
                  </a:txBody>
                  <a:tcPr marL="67272" marR="6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l">
                        <a:lnSpc>
                          <a:spcPct val="115000"/>
                        </a:lnSpc>
                        <a:spcBef>
                          <a:spcPts val="0"/>
                        </a:spcBef>
                        <a:spcAft>
                          <a:spcPts val="0"/>
                        </a:spcAft>
                      </a:pPr>
                      <a:r>
                        <a:rPr lang="en-US" sz="1800" b="1">
                          <a:effectLst/>
                          <a:latin typeface="Calibri"/>
                          <a:ea typeface="Calibri"/>
                          <a:cs typeface="Calibri"/>
                        </a:rPr>
                        <a:t>Moderately increased</a:t>
                      </a:r>
                      <a:endParaRPr lang="en-US" sz="1400">
                        <a:effectLst/>
                        <a:latin typeface="Calibri"/>
                        <a:ea typeface="Calibri"/>
                        <a:cs typeface="Times New Roman"/>
                      </a:endParaRPr>
                    </a:p>
                  </a:txBody>
                  <a:tcPr marL="67272" marR="6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 xmlns:a16="http://schemas.microsoft.com/office/drawing/2014/main" val="10010"/>
                  </a:ext>
                </a:extLst>
              </a:tr>
              <a:tr h="408569">
                <a:tc rowSpan="2">
                  <a:txBody>
                    <a:bodyPr/>
                    <a:lstStyle/>
                    <a:p>
                      <a:pPr marL="0" marR="0" algn="ctr">
                        <a:lnSpc>
                          <a:spcPct val="115000"/>
                        </a:lnSpc>
                        <a:spcBef>
                          <a:spcPts val="0"/>
                        </a:spcBef>
                        <a:spcAft>
                          <a:spcPts val="0"/>
                        </a:spcAft>
                      </a:pPr>
                      <a:r>
                        <a:rPr lang="en-US" sz="2000" b="1" dirty="0">
                          <a:effectLst>
                            <a:outerShdw blurRad="63500" dist="50800" dir="13500000" sx="0" sy="0">
                              <a:srgbClr val="000000">
                                <a:alpha val="50000"/>
                              </a:srgbClr>
                            </a:outerShdw>
                          </a:effectLst>
                          <a:latin typeface="Calibri"/>
                          <a:ea typeface="Calibri"/>
                          <a:cs typeface="Times New Roman"/>
                        </a:rPr>
                        <a:t>Combinations</a:t>
                      </a:r>
                      <a:endParaRPr lang="en-US" sz="1400" dirty="0">
                        <a:effectLst/>
                        <a:latin typeface="Calibri"/>
                        <a:ea typeface="Calibri"/>
                        <a:cs typeface="Times New Roman"/>
                      </a:endParaRPr>
                    </a:p>
                  </a:txBody>
                  <a:tcPr marL="67272" marR="6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a:lnSpc>
                          <a:spcPct val="115000"/>
                        </a:lnSpc>
                        <a:spcBef>
                          <a:spcPts val="0"/>
                        </a:spcBef>
                        <a:spcAft>
                          <a:spcPts val="0"/>
                        </a:spcAft>
                      </a:pPr>
                      <a:r>
                        <a:rPr lang="en-US" sz="1800" b="1">
                          <a:solidFill>
                            <a:srgbClr val="FFFFFF"/>
                          </a:solidFill>
                          <a:effectLst/>
                          <a:latin typeface="Calibri"/>
                          <a:ea typeface="Calibri"/>
                          <a:cs typeface="Calibri"/>
                        </a:rPr>
                        <a:t>Alcohol + drug</a:t>
                      </a:r>
                      <a:endParaRPr lang="en-US" sz="1400">
                        <a:effectLst/>
                        <a:latin typeface="Calibri"/>
                        <a:ea typeface="Calibri"/>
                        <a:cs typeface="Times New Roman"/>
                      </a:endParaRPr>
                    </a:p>
                  </a:txBody>
                  <a:tcPr marL="67272" marR="6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l">
                        <a:lnSpc>
                          <a:spcPct val="115000"/>
                        </a:lnSpc>
                        <a:spcBef>
                          <a:spcPts val="0"/>
                        </a:spcBef>
                        <a:spcAft>
                          <a:spcPts val="0"/>
                        </a:spcAft>
                      </a:pPr>
                      <a:r>
                        <a:rPr lang="en-US" sz="2000" b="1">
                          <a:solidFill>
                            <a:srgbClr val="FFFFFF"/>
                          </a:solidFill>
                          <a:effectLst/>
                          <a:latin typeface="Calibri"/>
                          <a:ea typeface="Calibri"/>
                          <a:cs typeface="Calibri"/>
                        </a:rPr>
                        <a:t>20 – 200x</a:t>
                      </a:r>
                      <a:endParaRPr lang="en-US" sz="1600">
                        <a:effectLst/>
                        <a:latin typeface="Calibri"/>
                        <a:ea typeface="Calibri"/>
                        <a:cs typeface="Times New Roman"/>
                      </a:endParaRPr>
                    </a:p>
                  </a:txBody>
                  <a:tcPr marL="67272" marR="6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l">
                        <a:lnSpc>
                          <a:spcPct val="115000"/>
                        </a:lnSpc>
                        <a:spcBef>
                          <a:spcPts val="0"/>
                        </a:spcBef>
                        <a:spcAft>
                          <a:spcPts val="0"/>
                        </a:spcAft>
                      </a:pPr>
                      <a:r>
                        <a:rPr lang="en-US" sz="1800" b="1">
                          <a:solidFill>
                            <a:srgbClr val="FFFFFF"/>
                          </a:solidFill>
                          <a:effectLst/>
                          <a:latin typeface="Calibri"/>
                          <a:ea typeface="Calibri"/>
                          <a:cs typeface="Calibri"/>
                        </a:rPr>
                        <a:t>Extremely increased</a:t>
                      </a:r>
                      <a:endParaRPr lang="en-US" sz="1400">
                        <a:effectLst/>
                        <a:latin typeface="Calibri"/>
                        <a:ea typeface="Calibri"/>
                        <a:cs typeface="Times New Roman"/>
                      </a:endParaRPr>
                    </a:p>
                  </a:txBody>
                  <a:tcPr marL="67272" marR="6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 xmlns:a16="http://schemas.microsoft.com/office/drawing/2014/main" val="10011"/>
                  </a:ext>
                </a:extLst>
              </a:tr>
              <a:tr h="349112">
                <a:tc vMerge="1">
                  <a:txBody>
                    <a:bodyPr/>
                    <a:lstStyle/>
                    <a:p>
                      <a:endParaRPr lang="en-US"/>
                    </a:p>
                  </a:txBody>
                  <a:tcPr/>
                </a:tc>
                <a:tc>
                  <a:txBody>
                    <a:bodyPr/>
                    <a:lstStyle/>
                    <a:p>
                      <a:pPr marL="0" marR="0" algn="l">
                        <a:lnSpc>
                          <a:spcPct val="115000"/>
                        </a:lnSpc>
                        <a:spcBef>
                          <a:spcPts val="0"/>
                        </a:spcBef>
                        <a:spcAft>
                          <a:spcPts val="0"/>
                        </a:spcAft>
                      </a:pPr>
                      <a:r>
                        <a:rPr lang="en-US" sz="1800" b="1" dirty="0">
                          <a:effectLst/>
                          <a:latin typeface="Calibri"/>
                          <a:ea typeface="Calibri"/>
                          <a:cs typeface="Calibri"/>
                        </a:rPr>
                        <a:t>Drug + drug</a:t>
                      </a:r>
                      <a:endParaRPr lang="en-US" sz="1400" dirty="0">
                        <a:effectLst/>
                        <a:latin typeface="Calibri"/>
                        <a:ea typeface="Calibri"/>
                        <a:cs typeface="Times New Roman"/>
                      </a:endParaRPr>
                    </a:p>
                  </a:txBody>
                  <a:tcPr marL="67272" marR="6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l">
                        <a:lnSpc>
                          <a:spcPct val="115000"/>
                        </a:lnSpc>
                        <a:spcBef>
                          <a:spcPts val="0"/>
                        </a:spcBef>
                        <a:spcAft>
                          <a:spcPts val="0"/>
                        </a:spcAft>
                      </a:pPr>
                      <a:r>
                        <a:rPr lang="en-US" sz="2000" b="1" dirty="0">
                          <a:effectLst/>
                          <a:latin typeface="Calibri"/>
                          <a:ea typeface="Calibri"/>
                          <a:cs typeface="Calibri"/>
                        </a:rPr>
                        <a:t>5 – 30x</a:t>
                      </a:r>
                      <a:endParaRPr lang="en-US" sz="1600" dirty="0">
                        <a:effectLst/>
                        <a:latin typeface="Calibri"/>
                        <a:ea typeface="Calibri"/>
                        <a:cs typeface="Times New Roman"/>
                      </a:endParaRPr>
                    </a:p>
                  </a:txBody>
                  <a:tcPr marL="67272" marR="6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l">
                        <a:lnSpc>
                          <a:spcPct val="115000"/>
                        </a:lnSpc>
                        <a:spcBef>
                          <a:spcPts val="0"/>
                        </a:spcBef>
                        <a:spcAft>
                          <a:spcPts val="0"/>
                        </a:spcAft>
                      </a:pPr>
                      <a:r>
                        <a:rPr lang="en-US" sz="1800" b="1" dirty="0">
                          <a:effectLst/>
                          <a:latin typeface="Calibri"/>
                          <a:ea typeface="Calibri"/>
                          <a:cs typeface="Calibri"/>
                        </a:rPr>
                        <a:t>Highly increased</a:t>
                      </a:r>
                      <a:endParaRPr lang="en-US" sz="1400" dirty="0">
                        <a:effectLst/>
                        <a:latin typeface="Calibri"/>
                        <a:ea typeface="Calibri"/>
                        <a:cs typeface="Times New Roman"/>
                      </a:endParaRPr>
                    </a:p>
                  </a:txBody>
                  <a:tcPr marL="67272" marR="672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 xmlns:a16="http://schemas.microsoft.com/office/drawing/2014/main" val="10012"/>
                  </a:ext>
                </a:extLst>
              </a:tr>
            </a:tbl>
          </a:graphicData>
        </a:graphic>
      </p:graphicFrame>
    </p:spTree>
    <p:extLst>
      <p:ext uri="{BB962C8B-B14F-4D97-AF65-F5344CB8AC3E}">
        <p14:creationId xmlns:p14="http://schemas.microsoft.com/office/powerpoint/2010/main" val="39608389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52986"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271193" y="304800"/>
            <a:ext cx="8610600" cy="1470025"/>
          </a:xfrm>
        </p:spPr>
        <p:txBody>
          <a:bodyPr>
            <a:noAutofit/>
          </a:bodyPr>
          <a:lstStyle/>
          <a:p>
            <a:r>
              <a:rPr lang="en-US" sz="6000" b="1" dirty="0" smtClean="0">
                <a:solidFill>
                  <a:schemeClr val="bg1"/>
                </a:solidFill>
                <a:effectLst>
                  <a:outerShdw blurRad="38100" dist="38100" dir="2700000" algn="tl">
                    <a:srgbClr val="000000">
                      <a:alpha val="43137"/>
                    </a:srgbClr>
                  </a:outerShdw>
                </a:effectLst>
              </a:rPr>
              <a:t>Alcohol kills most drivers</a:t>
            </a:r>
            <a:endParaRPr lang="en-US" sz="6000" b="1" dirty="0">
              <a:solidFill>
                <a:schemeClr val="bg1"/>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992846" y="5257800"/>
            <a:ext cx="7167293" cy="1752600"/>
          </a:xfrm>
        </p:spPr>
        <p:txBody>
          <a:bodyPr>
            <a:normAutofit/>
          </a:bodyPr>
          <a:lstStyle/>
          <a:p>
            <a:r>
              <a:rPr lang="en-US" sz="4400" b="1" dirty="0" smtClean="0">
                <a:solidFill>
                  <a:schemeClr val="tx1"/>
                </a:solidFill>
                <a:effectLst>
                  <a:outerShdw blurRad="38100" dist="38100" dir="2700000" algn="tl">
                    <a:srgbClr val="000000">
                      <a:alpha val="43137"/>
                    </a:srgbClr>
                  </a:outerShdw>
                </a:effectLst>
              </a:rPr>
              <a:t>Benzodiazepines are second</a:t>
            </a:r>
            <a:endParaRPr lang="en-US" sz="4400" b="1" dirty="0">
              <a:solidFill>
                <a:schemeClr val="tx1"/>
              </a:solidFill>
              <a:effectLst>
                <a:outerShdw blurRad="38100" dist="38100" dir="2700000" algn="tl">
                  <a:srgbClr val="000000">
                    <a:alpha val="43137"/>
                  </a:srgbClr>
                </a:outerShdw>
              </a:effectLst>
            </a:endParaRPr>
          </a:p>
        </p:txBody>
      </p:sp>
      <p:sp>
        <p:nvSpPr>
          <p:cNvPr id="4" name="Rectangle 3"/>
          <p:cNvSpPr/>
          <p:nvPr/>
        </p:nvSpPr>
        <p:spPr>
          <a:xfrm>
            <a:off x="347393" y="6514590"/>
            <a:ext cx="8458200" cy="307777"/>
          </a:xfrm>
          <a:prstGeom prst="rect">
            <a:avLst/>
          </a:prstGeom>
          <a:solidFill>
            <a:schemeClr val="tx1">
              <a:lumMod val="65000"/>
              <a:lumOff val="35000"/>
            </a:schemeClr>
          </a:solidFill>
        </p:spPr>
        <p:txBody>
          <a:bodyPr wrap="square">
            <a:spAutoFit/>
          </a:bodyPr>
          <a:lstStyle/>
          <a:p>
            <a:r>
              <a:rPr lang="en-US" sz="1400" b="1" dirty="0">
                <a:solidFill>
                  <a:schemeClr val="bg1"/>
                </a:solidFill>
              </a:rPr>
              <a:t>http://www.bast.de/Druid/EN/Final%20Conference/Presentations/Downloads/C_7.pdf?__blob=publicationFile</a:t>
            </a:r>
          </a:p>
        </p:txBody>
      </p:sp>
    </p:spTree>
    <p:extLst>
      <p:ext uri="{BB962C8B-B14F-4D97-AF65-F5344CB8AC3E}">
        <p14:creationId xmlns:p14="http://schemas.microsoft.com/office/powerpoint/2010/main" val="425187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33463"/>
            <a:ext cx="7772400" cy="1470025"/>
          </a:xfrm>
        </p:spPr>
        <p:txBody>
          <a:bodyPr>
            <a:normAutofit/>
          </a:bodyPr>
          <a:lstStyle/>
          <a:p>
            <a:r>
              <a:rPr lang="en-US" sz="5400" b="1" dirty="0" smtClean="0"/>
              <a:t>Drugged Driving </a:t>
            </a:r>
            <a:r>
              <a:rPr lang="en-US" sz="5400" b="1" dirty="0"/>
              <a:t>L</a:t>
            </a:r>
            <a:r>
              <a:rPr lang="en-US" sz="5400" b="1" dirty="0" smtClean="0"/>
              <a:t>aw</a:t>
            </a:r>
            <a:endParaRPr lang="en-US" sz="5400" b="1" dirty="0"/>
          </a:p>
        </p:txBody>
      </p:sp>
      <p:sp>
        <p:nvSpPr>
          <p:cNvPr id="3" name="Subtitle 2"/>
          <p:cNvSpPr>
            <a:spLocks noGrp="1"/>
          </p:cNvSpPr>
          <p:nvPr>
            <p:ph type="subTitle" idx="1"/>
          </p:nvPr>
        </p:nvSpPr>
        <p:spPr>
          <a:xfrm>
            <a:off x="457200" y="3429000"/>
            <a:ext cx="8382000" cy="2209800"/>
          </a:xfrm>
        </p:spPr>
        <p:txBody>
          <a:bodyPr>
            <a:normAutofit/>
          </a:bodyPr>
          <a:lstStyle/>
          <a:p>
            <a:r>
              <a:rPr lang="en-US" b="1" dirty="0" smtClean="0"/>
              <a:t>17 states and Western Europe, Australia, New Zealand use a legal </a:t>
            </a:r>
            <a:r>
              <a:rPr lang="en-US" sz="4000" b="1" i="1" dirty="0" smtClean="0">
                <a:solidFill>
                  <a:srgbClr val="FF0000"/>
                </a:solidFill>
              </a:rPr>
              <a:t>blood</a:t>
            </a:r>
            <a:r>
              <a:rPr lang="en-US" b="1" dirty="0" smtClean="0"/>
              <a:t> limit of THC, </a:t>
            </a:r>
          </a:p>
          <a:p>
            <a:r>
              <a:rPr lang="en-US" b="1" dirty="0" smtClean="0"/>
              <a:t>typically 5 ng/ml </a:t>
            </a:r>
            <a:r>
              <a:rPr lang="en-US" sz="3600" b="1" dirty="0" smtClean="0">
                <a:solidFill>
                  <a:srgbClr val="FF0000"/>
                </a:solidFill>
              </a:rPr>
              <a:t>*</a:t>
            </a:r>
            <a:endParaRPr lang="en-US" sz="3600" b="1" dirty="0">
              <a:solidFill>
                <a:srgbClr val="FF0000"/>
              </a:solidFill>
            </a:endParaRPr>
          </a:p>
        </p:txBody>
      </p:sp>
      <p:sp>
        <p:nvSpPr>
          <p:cNvPr id="4" name="Rectangle 3"/>
          <p:cNvSpPr/>
          <p:nvPr/>
        </p:nvSpPr>
        <p:spPr>
          <a:xfrm>
            <a:off x="228600" y="6019800"/>
            <a:ext cx="8839200" cy="307777"/>
          </a:xfrm>
          <a:prstGeom prst="rect">
            <a:avLst/>
          </a:prstGeom>
        </p:spPr>
        <p:txBody>
          <a:bodyPr wrap="square">
            <a:spAutoFit/>
          </a:bodyPr>
          <a:lstStyle/>
          <a:p>
            <a:r>
              <a:rPr lang="en-US" sz="1400" b="1" dirty="0"/>
              <a:t>https://www.whitehouse.gov/sites/default/files/ondcp/issues-content/drugged-driving/nida_dd_paper.pdf</a:t>
            </a:r>
          </a:p>
        </p:txBody>
      </p:sp>
    </p:spTree>
    <p:extLst>
      <p:ext uri="{BB962C8B-B14F-4D97-AF65-F5344CB8AC3E}">
        <p14:creationId xmlns:p14="http://schemas.microsoft.com/office/powerpoint/2010/main" val="41190725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800" b="1" dirty="0" smtClean="0"/>
              <a:t>Problems with implementation:</a:t>
            </a:r>
            <a:endParaRPr lang="en-US" sz="4800" b="1" dirty="0"/>
          </a:p>
        </p:txBody>
      </p:sp>
      <p:sp>
        <p:nvSpPr>
          <p:cNvPr id="3" name="Content Placeholder 2"/>
          <p:cNvSpPr>
            <a:spLocks noGrp="1"/>
          </p:cNvSpPr>
          <p:nvPr>
            <p:ph idx="1"/>
          </p:nvPr>
        </p:nvSpPr>
        <p:spPr>
          <a:xfrm>
            <a:off x="228600" y="1066800"/>
            <a:ext cx="8458200" cy="5486400"/>
          </a:xfrm>
        </p:spPr>
        <p:txBody>
          <a:bodyPr>
            <a:normAutofit fontScale="92500" lnSpcReduction="20000"/>
          </a:bodyPr>
          <a:lstStyle/>
          <a:p>
            <a:r>
              <a:rPr lang="en-US" dirty="0" smtClean="0"/>
              <a:t>Drug level does not equal impairment.  Depends on drug, tolerance, individual user</a:t>
            </a:r>
          </a:p>
          <a:p>
            <a:r>
              <a:rPr lang="en-US" dirty="0" smtClean="0"/>
              <a:t>Cost of drug testing for police</a:t>
            </a:r>
          </a:p>
          <a:p>
            <a:r>
              <a:rPr lang="en-US" dirty="0" smtClean="0"/>
              <a:t>Impairment testing for drugs different than for alcohol </a:t>
            </a:r>
          </a:p>
          <a:p>
            <a:r>
              <a:rPr lang="en-US" dirty="0" smtClean="0"/>
              <a:t>DRUG RECOGNITION EXPERTS needed to perform field sobriety tests</a:t>
            </a:r>
          </a:p>
          <a:p>
            <a:r>
              <a:rPr lang="en-US" dirty="0" smtClean="0"/>
              <a:t>Can use sweat, urine, blood, saliva. Colorado uses blood</a:t>
            </a:r>
          </a:p>
          <a:p>
            <a:r>
              <a:rPr lang="en-US" dirty="0" smtClean="0"/>
              <a:t>Rapid on site testing has high false positive rate</a:t>
            </a:r>
          </a:p>
          <a:p>
            <a:r>
              <a:rPr lang="en-US" dirty="0" smtClean="0"/>
              <a:t>Fourth amendment: prohibits unreasonable search/seizures without probable cause </a:t>
            </a:r>
            <a:endParaRPr lang="en-US" dirty="0"/>
          </a:p>
        </p:txBody>
      </p:sp>
    </p:spTree>
    <p:extLst>
      <p:ext uri="{BB962C8B-B14F-4D97-AF65-F5344CB8AC3E}">
        <p14:creationId xmlns:p14="http://schemas.microsoft.com/office/powerpoint/2010/main" val="352406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drugs should we test for?</a:t>
            </a:r>
            <a:endParaRPr lang="en-US" b="1" dirty="0"/>
          </a:p>
        </p:txBody>
      </p:sp>
      <p:sp>
        <p:nvSpPr>
          <p:cNvPr id="3" name="Content Placeholder 2"/>
          <p:cNvSpPr>
            <a:spLocks noGrp="1"/>
          </p:cNvSpPr>
          <p:nvPr>
            <p:ph idx="1"/>
          </p:nvPr>
        </p:nvSpPr>
        <p:spPr>
          <a:xfrm>
            <a:off x="266700" y="1828800"/>
            <a:ext cx="8610600" cy="4525963"/>
          </a:xfrm>
        </p:spPr>
        <p:txBody>
          <a:bodyPr>
            <a:normAutofit/>
          </a:bodyPr>
          <a:lstStyle/>
          <a:p>
            <a:r>
              <a:rPr lang="en-US" sz="3600" b="1" dirty="0" smtClean="0"/>
              <a:t>Federal guidelines (DOT, FAA) miss many common drugs of abuse like Percocet, </a:t>
            </a:r>
            <a:r>
              <a:rPr lang="en-US" sz="3600" b="1" dirty="0" err="1" smtClean="0"/>
              <a:t>Vicoden</a:t>
            </a:r>
            <a:r>
              <a:rPr lang="en-US" sz="3600" b="1" dirty="0" smtClean="0"/>
              <a:t>, </a:t>
            </a:r>
            <a:r>
              <a:rPr lang="en-US" sz="3600" b="1" dirty="0" err="1" smtClean="0"/>
              <a:t>Oxycontin</a:t>
            </a:r>
            <a:r>
              <a:rPr lang="en-US" sz="3600" b="1" dirty="0" smtClean="0"/>
              <a:t>, Xanax, Ativan, Valium, Ritalin</a:t>
            </a:r>
          </a:p>
          <a:p>
            <a:r>
              <a:rPr lang="en-US" sz="3600" b="1" dirty="0" smtClean="0"/>
              <a:t>These tests also miss newer drugs like Bath Salts and Synthetic marijuana</a:t>
            </a:r>
          </a:p>
          <a:p>
            <a:pPr marL="0" indent="0">
              <a:buNone/>
            </a:pPr>
            <a:endParaRPr lang="en-US" dirty="0" smtClean="0"/>
          </a:p>
          <a:p>
            <a:pPr marL="0" indent="0">
              <a:buNone/>
            </a:pPr>
            <a:r>
              <a:rPr lang="en-US" sz="1400" dirty="0"/>
              <a:t>https://www.whitehouse.gov/sites/default/files/ondcp/issues-content/drugged-driving/nida_dd_paper.pdf</a:t>
            </a:r>
          </a:p>
        </p:txBody>
      </p:sp>
    </p:spTree>
    <p:extLst>
      <p:ext uri="{BB962C8B-B14F-4D97-AF65-F5344CB8AC3E}">
        <p14:creationId xmlns:p14="http://schemas.microsoft.com/office/powerpoint/2010/main" val="32872771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800" b="1" dirty="0" smtClean="0"/>
              <a:t>Should we do random roadside testing?</a:t>
            </a:r>
            <a:endParaRPr lang="en-US" sz="4800" b="1" dirty="0"/>
          </a:p>
        </p:txBody>
      </p:sp>
      <p:sp>
        <p:nvSpPr>
          <p:cNvPr id="3" name="Subtitle 2"/>
          <p:cNvSpPr>
            <a:spLocks noGrp="1"/>
          </p:cNvSpPr>
          <p:nvPr>
            <p:ph type="subTitle" idx="1"/>
          </p:nvPr>
        </p:nvSpPr>
        <p:spPr/>
        <p:txBody>
          <a:bodyPr/>
          <a:lstStyle/>
          <a:p>
            <a:r>
              <a:rPr lang="en-US" sz="3600" b="1" dirty="0" smtClean="0"/>
              <a:t>Australia does!</a:t>
            </a:r>
          </a:p>
          <a:p>
            <a:endParaRPr lang="en-US" dirty="0"/>
          </a:p>
        </p:txBody>
      </p:sp>
      <p:sp>
        <p:nvSpPr>
          <p:cNvPr id="4" name="Rectangle 3"/>
          <p:cNvSpPr/>
          <p:nvPr/>
        </p:nvSpPr>
        <p:spPr>
          <a:xfrm>
            <a:off x="381000" y="5700708"/>
            <a:ext cx="8382000" cy="307777"/>
          </a:xfrm>
          <a:prstGeom prst="rect">
            <a:avLst/>
          </a:prstGeom>
        </p:spPr>
        <p:txBody>
          <a:bodyPr wrap="square">
            <a:spAutoFit/>
          </a:bodyPr>
          <a:lstStyle/>
          <a:p>
            <a:r>
              <a:rPr lang="en-US" sz="1400" smtClean="0"/>
              <a:t>https://www.whitehouse.gov/sites/default/files/ondcp/issues-content/drugged-driving/nida_dd_paper.pdf</a:t>
            </a:r>
            <a:endParaRPr lang="en-US" sz="1400" dirty="0"/>
          </a:p>
        </p:txBody>
      </p:sp>
    </p:spTree>
    <p:extLst>
      <p:ext uri="{BB962C8B-B14F-4D97-AF65-F5344CB8AC3E}">
        <p14:creationId xmlns:p14="http://schemas.microsoft.com/office/powerpoint/2010/main" val="653227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5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49734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Marijuana regulation:  Should it be a Federal function? </a:t>
            </a:r>
            <a:endParaRPr lang="en-US" b="1" dirty="0"/>
          </a:p>
        </p:txBody>
      </p:sp>
      <p:sp>
        <p:nvSpPr>
          <p:cNvPr id="3" name="Content Placeholder 2"/>
          <p:cNvSpPr>
            <a:spLocks noGrp="1"/>
          </p:cNvSpPr>
          <p:nvPr>
            <p:ph idx="1"/>
          </p:nvPr>
        </p:nvSpPr>
        <p:spPr>
          <a:xfrm>
            <a:off x="434009" y="1981200"/>
            <a:ext cx="8229600" cy="4525963"/>
          </a:xfrm>
        </p:spPr>
        <p:txBody>
          <a:bodyPr/>
          <a:lstStyle/>
          <a:p>
            <a:r>
              <a:rPr lang="en-US" dirty="0" smtClean="0"/>
              <a:t>Marijuana is illegal at the federal level</a:t>
            </a:r>
          </a:p>
          <a:p>
            <a:r>
              <a:rPr lang="en-US" dirty="0" smtClean="0"/>
              <a:t>Transporting legal marijuana from Colorado to Nebraska or Oklahoma is illegal and a federal crime</a:t>
            </a:r>
          </a:p>
          <a:p>
            <a:r>
              <a:rPr lang="en-US" dirty="0" smtClean="0"/>
              <a:t>CO being sued by NE and OK due to costs of crime</a:t>
            </a:r>
            <a:endParaRPr lang="en-US" dirty="0"/>
          </a:p>
        </p:txBody>
      </p:sp>
    </p:spTree>
    <p:extLst>
      <p:ext uri="{BB962C8B-B14F-4D97-AF65-F5344CB8AC3E}">
        <p14:creationId xmlns:p14="http://schemas.microsoft.com/office/powerpoint/2010/main" val="12329633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68"/>
            <a:ext cx="8229600" cy="1143000"/>
          </a:xfrm>
        </p:spPr>
        <p:txBody>
          <a:bodyPr>
            <a:normAutofit fontScale="90000"/>
          </a:bodyPr>
          <a:lstStyle/>
          <a:p>
            <a:r>
              <a:rPr lang="en-US" b="1" dirty="0" smtClean="0"/>
              <a:t>Marijuana regulation: Should it be a Federal function?</a:t>
            </a:r>
            <a:endParaRPr lang="en-US" b="1" dirty="0"/>
          </a:p>
        </p:txBody>
      </p:sp>
      <p:sp>
        <p:nvSpPr>
          <p:cNvPr id="3" name="Content Placeholder 2"/>
          <p:cNvSpPr>
            <a:spLocks noGrp="1"/>
          </p:cNvSpPr>
          <p:nvPr>
            <p:ph idx="1"/>
          </p:nvPr>
        </p:nvSpPr>
        <p:spPr>
          <a:xfrm>
            <a:off x="440635" y="1219200"/>
            <a:ext cx="8229600" cy="4525963"/>
          </a:xfrm>
        </p:spPr>
        <p:txBody>
          <a:bodyPr/>
          <a:lstStyle/>
          <a:p>
            <a:r>
              <a:rPr lang="en-US" b="1" dirty="0" smtClean="0"/>
              <a:t>In the US (state function):</a:t>
            </a:r>
          </a:p>
          <a:p>
            <a:pPr lvl="1"/>
            <a:r>
              <a:rPr lang="en-US" b="1" dirty="0" smtClean="0"/>
              <a:t>Sales</a:t>
            </a:r>
          </a:p>
          <a:p>
            <a:pPr lvl="1"/>
            <a:r>
              <a:rPr lang="en-US" b="1" dirty="0" smtClean="0"/>
              <a:t>Distribution</a:t>
            </a:r>
          </a:p>
          <a:p>
            <a:r>
              <a:rPr lang="en-US" b="1" dirty="0" smtClean="0"/>
              <a:t>In Canada (federal function):</a:t>
            </a:r>
          </a:p>
          <a:p>
            <a:pPr lvl="1"/>
            <a:r>
              <a:rPr lang="en-US" b="1" dirty="0" smtClean="0"/>
              <a:t>Dosage</a:t>
            </a:r>
            <a:r>
              <a:rPr lang="en-US" sz="3200" b="1" dirty="0" smtClean="0">
                <a:solidFill>
                  <a:srgbClr val="FF0000"/>
                </a:solidFill>
              </a:rPr>
              <a:t> </a:t>
            </a:r>
          </a:p>
          <a:p>
            <a:pPr lvl="1"/>
            <a:r>
              <a:rPr lang="en-US" b="1" dirty="0" smtClean="0"/>
              <a:t>Purity </a:t>
            </a:r>
          </a:p>
          <a:p>
            <a:pPr lvl="1"/>
            <a:r>
              <a:rPr lang="en-US" b="1" dirty="0" smtClean="0"/>
              <a:t>Growing practices</a:t>
            </a:r>
            <a:endParaRPr lang="en-US" b="1" dirty="0"/>
          </a:p>
        </p:txBody>
      </p:sp>
      <p:sp>
        <p:nvSpPr>
          <p:cNvPr id="4" name="TextBox 3"/>
          <p:cNvSpPr txBox="1"/>
          <p:nvPr/>
        </p:nvSpPr>
        <p:spPr>
          <a:xfrm>
            <a:off x="228600" y="5105400"/>
            <a:ext cx="8686800" cy="1569660"/>
          </a:xfrm>
          <a:prstGeom prst="rect">
            <a:avLst/>
          </a:prstGeom>
          <a:noFill/>
        </p:spPr>
        <p:txBody>
          <a:bodyPr wrap="square" rtlCol="0">
            <a:spAutoFit/>
          </a:bodyPr>
          <a:lstStyle/>
          <a:p>
            <a:pPr algn="ctr"/>
            <a:r>
              <a:rPr lang="en-US" sz="3200" b="1" dirty="0" smtClean="0">
                <a:solidFill>
                  <a:srgbClr val="00B050"/>
                </a:solidFill>
                <a:effectLst>
                  <a:outerShdw blurRad="38100" dist="38100" dir="2700000" algn="tl">
                    <a:srgbClr val="000000">
                      <a:alpha val="43137"/>
                    </a:srgbClr>
                  </a:outerShdw>
                </a:effectLst>
              </a:rPr>
              <a:t>The states control the commerce but not the quality and dosage. </a:t>
            </a:r>
          </a:p>
          <a:p>
            <a:pPr algn="ctr"/>
            <a:r>
              <a:rPr lang="en-US" sz="3200" b="1" dirty="0" smtClean="0">
                <a:solidFill>
                  <a:srgbClr val="00B050"/>
                </a:solidFill>
                <a:effectLst>
                  <a:outerShdw blurRad="38100" dist="38100" dir="2700000" algn="tl">
                    <a:srgbClr val="000000">
                      <a:alpha val="43137"/>
                    </a:srgbClr>
                  </a:outerShdw>
                </a:effectLst>
              </a:rPr>
              <a:t>The potency of cannabis has increased since 1960</a:t>
            </a:r>
            <a:endParaRPr lang="en-US" sz="3200" b="1" dirty="0">
              <a:solidFill>
                <a:srgbClr val="00B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1352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b="1" dirty="0" smtClean="0">
                <a:solidFill>
                  <a:srgbClr val="FF0000"/>
                </a:solidFill>
                <a:latin typeface="Arial Black" panose="020B0A04020102020204" pitchFamily="34" charset="0"/>
              </a:rPr>
              <a:t>BUSTED!</a:t>
            </a:r>
            <a:r>
              <a:rPr lang="en-US" dirty="0" smtClean="0"/>
              <a:t>	</a:t>
            </a:r>
            <a:endParaRPr lang="en-US" dirty="0"/>
          </a:p>
        </p:txBody>
      </p:sp>
      <p:sp>
        <p:nvSpPr>
          <p:cNvPr id="3" name="Content Placeholder 2"/>
          <p:cNvSpPr>
            <a:spLocks noGrp="1"/>
          </p:cNvSpPr>
          <p:nvPr>
            <p:ph idx="1"/>
          </p:nvPr>
        </p:nvSpPr>
        <p:spPr>
          <a:xfrm>
            <a:off x="152400" y="1905000"/>
            <a:ext cx="8915400" cy="4525963"/>
          </a:xfrm>
        </p:spPr>
        <p:txBody>
          <a:bodyPr>
            <a:normAutofit/>
          </a:bodyPr>
          <a:lstStyle/>
          <a:p>
            <a:r>
              <a:rPr lang="en-US" b="1" dirty="0" smtClean="0"/>
              <a:t>Do DUI educational programs work?  No evidence</a:t>
            </a:r>
          </a:p>
          <a:p>
            <a:r>
              <a:rPr lang="en-US" b="1" dirty="0" smtClean="0"/>
              <a:t>Must connect to treatment</a:t>
            </a:r>
          </a:p>
          <a:p>
            <a:r>
              <a:rPr lang="en-US" b="1" dirty="0" smtClean="0"/>
              <a:t>EU and Australia way ahead of us</a:t>
            </a:r>
          </a:p>
          <a:p>
            <a:r>
              <a:rPr lang="en-US" b="1" dirty="0" smtClean="0"/>
              <a:t>Need better lab technology</a:t>
            </a:r>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smtClean="0"/>
          </a:p>
          <a:p>
            <a:pPr marL="0" indent="0">
              <a:buNone/>
            </a:pPr>
            <a:r>
              <a:rPr lang="en-US" sz="1400" dirty="0" smtClean="0"/>
              <a:t>https</a:t>
            </a:r>
            <a:r>
              <a:rPr lang="en-US" sz="1400" dirty="0"/>
              <a:t>://www.whitehouse.gov/sites/default/files/ondcp/issues-content/drugged-driving/nida_dd_paper.pdf</a:t>
            </a:r>
          </a:p>
        </p:txBody>
      </p:sp>
    </p:spTree>
    <p:extLst>
      <p:ext uri="{BB962C8B-B14F-4D97-AF65-F5344CB8AC3E}">
        <p14:creationId xmlns:p14="http://schemas.microsoft.com/office/powerpoint/2010/main" val="4006774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b="1" dirty="0" smtClean="0">
                <a:solidFill>
                  <a:schemeClr val="bg2">
                    <a:lumMod val="25000"/>
                  </a:schemeClr>
                </a:solidFill>
              </a:rPr>
              <a:t>FUTURE</a:t>
            </a:r>
            <a:r>
              <a:rPr lang="en-US" dirty="0" smtClean="0"/>
              <a:t/>
            </a:r>
            <a:br>
              <a:rPr lang="en-US" dirty="0" smtClean="0"/>
            </a:br>
            <a:r>
              <a:rPr lang="en-US" dirty="0" smtClean="0"/>
              <a:t>Current U.S. research on Cannabis: </a:t>
            </a:r>
            <a:endParaRPr lang="en-US" dirty="0"/>
          </a:p>
        </p:txBody>
      </p:sp>
      <p:pic>
        <p:nvPicPr>
          <p:cNvPr id="3" name="Picture 2"/>
          <p:cNvPicPr>
            <a:picLocks noChangeAspect="1"/>
          </p:cNvPicPr>
          <p:nvPr/>
        </p:nvPicPr>
        <p:blipFill>
          <a:blip r:embed="rId2"/>
          <a:stretch>
            <a:fillRect/>
          </a:stretch>
        </p:blipFill>
        <p:spPr>
          <a:xfrm>
            <a:off x="762000" y="1711321"/>
            <a:ext cx="7419751" cy="4038599"/>
          </a:xfrm>
          <a:prstGeom prst="rect">
            <a:avLst/>
          </a:prstGeom>
        </p:spPr>
      </p:pic>
      <p:sp>
        <p:nvSpPr>
          <p:cNvPr id="4" name="Rectangle 3"/>
          <p:cNvSpPr/>
          <p:nvPr/>
        </p:nvSpPr>
        <p:spPr>
          <a:xfrm>
            <a:off x="0" y="5259615"/>
            <a:ext cx="9144000" cy="954107"/>
          </a:xfrm>
          <a:prstGeom prst="rect">
            <a:avLst/>
          </a:prstGeom>
        </p:spPr>
        <p:txBody>
          <a:bodyPr wrap="square">
            <a:spAutoFit/>
          </a:bodyPr>
          <a:lstStyle/>
          <a:p>
            <a:pPr algn="ctr"/>
            <a:r>
              <a:rPr lang="en-US" sz="2800" b="1" i="1" dirty="0" smtClean="0">
                <a:solidFill>
                  <a:schemeClr val="bg2">
                    <a:lumMod val="50000"/>
                  </a:schemeClr>
                </a:solidFill>
              </a:rPr>
              <a:t>“The </a:t>
            </a:r>
            <a:r>
              <a:rPr lang="en-US" sz="2800" b="1" i="1" dirty="0">
                <a:solidFill>
                  <a:schemeClr val="bg2">
                    <a:lumMod val="50000"/>
                  </a:schemeClr>
                </a:solidFill>
              </a:rPr>
              <a:t>use of MJ increases the risk of drugged driving </a:t>
            </a:r>
            <a:r>
              <a:rPr lang="en-US" sz="2800" b="1" i="1" dirty="0" smtClean="0">
                <a:solidFill>
                  <a:schemeClr val="bg2">
                    <a:lumMod val="50000"/>
                  </a:schemeClr>
                </a:solidFill>
              </a:rPr>
              <a:t>‘slightly’ </a:t>
            </a:r>
            <a:r>
              <a:rPr lang="en-US" sz="2800" b="1" i="1" dirty="0">
                <a:solidFill>
                  <a:schemeClr val="bg2">
                    <a:lumMod val="50000"/>
                  </a:schemeClr>
                </a:solidFill>
              </a:rPr>
              <a:t>and much less than </a:t>
            </a:r>
            <a:r>
              <a:rPr lang="en-US" sz="2800" b="1" i="1" dirty="0" smtClean="0">
                <a:solidFill>
                  <a:schemeClr val="bg2">
                    <a:lumMod val="50000"/>
                  </a:schemeClr>
                </a:solidFill>
              </a:rPr>
              <a:t>alcohol</a:t>
            </a:r>
            <a:r>
              <a:rPr lang="en-US" sz="1600" b="1" i="1" dirty="0" smtClean="0">
                <a:solidFill>
                  <a:schemeClr val="bg2">
                    <a:lumMod val="50000"/>
                  </a:schemeClr>
                </a:solidFill>
              </a:rPr>
              <a:t>”</a:t>
            </a:r>
            <a:endParaRPr lang="en-US" sz="1600" b="1" i="1" dirty="0">
              <a:solidFill>
                <a:schemeClr val="bg2">
                  <a:lumMod val="50000"/>
                </a:schemeClr>
              </a:solidFill>
            </a:endParaRPr>
          </a:p>
        </p:txBody>
      </p:sp>
    </p:spTree>
    <p:extLst>
      <p:ext uri="{BB962C8B-B14F-4D97-AF65-F5344CB8AC3E}">
        <p14:creationId xmlns:p14="http://schemas.microsoft.com/office/powerpoint/2010/main" val="7350817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219200"/>
            <a:ext cx="7772400" cy="1470025"/>
          </a:xfrm>
        </p:spPr>
        <p:txBody>
          <a:bodyPr>
            <a:normAutofit fontScale="90000"/>
          </a:bodyPr>
          <a:lstStyle/>
          <a:p>
            <a:r>
              <a:rPr lang="en-US" sz="6700" b="1" dirty="0" smtClean="0">
                <a:solidFill>
                  <a:srgbClr val="FF0000"/>
                </a:solidFill>
                <a:effectLst>
                  <a:outerShdw blurRad="38100" dist="38100" dir="2700000" algn="tl">
                    <a:srgbClr val="000000">
                      <a:alpha val="43137"/>
                    </a:srgbClr>
                  </a:outerShdw>
                </a:effectLst>
              </a:rPr>
              <a:t>FUTURE</a:t>
            </a:r>
            <a:r>
              <a:rPr lang="en-US" dirty="0" smtClean="0"/>
              <a:t/>
            </a:r>
            <a:br>
              <a:rPr lang="en-US" dirty="0" smtClean="0"/>
            </a:br>
            <a:r>
              <a:rPr lang="en-US" dirty="0" smtClean="0"/>
              <a:t/>
            </a:r>
            <a:br>
              <a:rPr lang="en-US" dirty="0" smtClean="0"/>
            </a:br>
            <a:r>
              <a:rPr lang="en-US" dirty="0" smtClean="0"/>
              <a:t>The FDA has recently given the DEA new scheduling recommendations</a:t>
            </a:r>
            <a:endParaRPr lang="en-US" dirty="0"/>
          </a:p>
        </p:txBody>
      </p:sp>
      <p:sp>
        <p:nvSpPr>
          <p:cNvPr id="3" name="Subtitle 2"/>
          <p:cNvSpPr>
            <a:spLocks noGrp="1"/>
          </p:cNvSpPr>
          <p:nvPr>
            <p:ph type="subTitle" idx="1"/>
          </p:nvPr>
        </p:nvSpPr>
        <p:spPr>
          <a:xfrm>
            <a:off x="762000" y="3886200"/>
            <a:ext cx="8077200" cy="1752600"/>
          </a:xfrm>
        </p:spPr>
        <p:txBody>
          <a:bodyPr>
            <a:normAutofit/>
          </a:bodyPr>
          <a:lstStyle/>
          <a:p>
            <a:r>
              <a:rPr lang="en-US" b="1" dirty="0" smtClean="0"/>
              <a:t>They are secret!</a:t>
            </a:r>
          </a:p>
          <a:p>
            <a:r>
              <a:rPr lang="en-US" b="1" dirty="0" smtClean="0"/>
              <a:t>BUT changes may be coming by summer according to interagency memo</a:t>
            </a:r>
            <a:endParaRPr lang="en-US" b="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096000"/>
            <a:ext cx="7735887"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2920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220200" cy="6657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33400" y="6488668"/>
            <a:ext cx="7696200" cy="338554"/>
          </a:xfrm>
          <a:prstGeom prst="rect">
            <a:avLst/>
          </a:prstGeom>
        </p:spPr>
        <p:txBody>
          <a:bodyPr wrap="square">
            <a:spAutoFit/>
          </a:bodyPr>
          <a:lstStyle/>
          <a:p>
            <a:r>
              <a:rPr lang="en-US" sz="1600" b="1" dirty="0" smtClean="0"/>
              <a:t>https</a:t>
            </a:r>
            <a:r>
              <a:rPr lang="en-US" sz="1600" b="1" dirty="0"/>
              <a:t>://commons.wikimedia.org/w/index.php?curid=46501845</a:t>
            </a:r>
          </a:p>
        </p:txBody>
      </p:sp>
      <p:sp>
        <p:nvSpPr>
          <p:cNvPr id="3" name="Oval 2"/>
          <p:cNvSpPr/>
          <p:nvPr/>
        </p:nvSpPr>
        <p:spPr>
          <a:xfrm>
            <a:off x="1905000" y="5105400"/>
            <a:ext cx="1066800" cy="609600"/>
          </a:xfrm>
          <a:prstGeom prst="ellipse">
            <a:avLst/>
          </a:prstGeom>
          <a:noFill/>
          <a:ln>
            <a:solidFill>
              <a:srgbClr val="F830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29666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Addiction references</a:t>
            </a:r>
            <a:endParaRPr lang="en-US" sz="4800" b="1" dirty="0"/>
          </a:p>
        </p:txBody>
      </p:sp>
      <p:sp>
        <p:nvSpPr>
          <p:cNvPr id="3" name="Content Placeholder 2"/>
          <p:cNvSpPr>
            <a:spLocks noGrp="1"/>
          </p:cNvSpPr>
          <p:nvPr>
            <p:ph idx="1"/>
          </p:nvPr>
        </p:nvSpPr>
        <p:spPr>
          <a:xfrm>
            <a:off x="0" y="1417638"/>
            <a:ext cx="9144000" cy="4830762"/>
          </a:xfrm>
        </p:spPr>
        <p:txBody>
          <a:bodyPr>
            <a:normAutofit lnSpcReduction="10000"/>
          </a:bodyPr>
          <a:lstStyle/>
          <a:p>
            <a:r>
              <a:rPr lang="en-US" dirty="0" smtClean="0"/>
              <a:t>NIDAs handbook “Seeking drug abuse treatment:  Know what to ask”</a:t>
            </a:r>
          </a:p>
          <a:p>
            <a:r>
              <a:rPr lang="en-US" dirty="0" smtClean="0">
                <a:hlinkClick r:id="rId2"/>
              </a:rPr>
              <a:t>https://findtreatment.samhsa.gov</a:t>
            </a:r>
            <a:endParaRPr lang="en-US" dirty="0" smtClean="0"/>
          </a:p>
          <a:p>
            <a:r>
              <a:rPr lang="en-US" dirty="0" smtClean="0"/>
              <a:t>1-800-662-HELP</a:t>
            </a:r>
          </a:p>
          <a:p>
            <a:r>
              <a:rPr lang="en-US" dirty="0" smtClean="0">
                <a:hlinkClick r:id="rId3"/>
              </a:rPr>
              <a:t>www.drugfree.org</a:t>
            </a:r>
            <a:r>
              <a:rPr lang="en-US" dirty="0" smtClean="0"/>
              <a:t> for parents of addicts</a:t>
            </a:r>
          </a:p>
          <a:p>
            <a:r>
              <a:rPr lang="en-US" dirty="0">
                <a:hlinkClick r:id="rId4"/>
              </a:rPr>
              <a:t>https://</a:t>
            </a:r>
            <a:r>
              <a:rPr lang="en-US" dirty="0" smtClean="0">
                <a:hlinkClick r:id="rId4"/>
              </a:rPr>
              <a:t>drugpubs.drugabuse.gov</a:t>
            </a:r>
            <a:r>
              <a:rPr lang="en-US" dirty="0" smtClean="0"/>
              <a:t> for free publications in the mail</a:t>
            </a:r>
          </a:p>
          <a:p>
            <a:r>
              <a:rPr lang="en-US" u="sng" dirty="0" smtClean="0"/>
              <a:t>The Teenage Brain </a:t>
            </a:r>
            <a:r>
              <a:rPr lang="en-US" dirty="0" smtClean="0"/>
              <a:t>by Frances Jensen</a:t>
            </a:r>
          </a:p>
          <a:p>
            <a:r>
              <a:rPr lang="en-US" dirty="0" smtClean="0"/>
              <a:t>Don’t forget your EAP!</a:t>
            </a:r>
          </a:p>
        </p:txBody>
      </p:sp>
    </p:spTree>
    <p:extLst>
      <p:ext uri="{BB962C8B-B14F-4D97-AF65-F5344CB8AC3E}">
        <p14:creationId xmlns:p14="http://schemas.microsoft.com/office/powerpoint/2010/main" val="31156701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13334</TotalTime>
  <Words>1840</Words>
  <Application>Microsoft Office PowerPoint</Application>
  <PresentationFormat>On-screen Show (4:3)</PresentationFormat>
  <Paragraphs>363</Paragraphs>
  <Slides>96</Slides>
  <Notes>4</Notes>
  <HiddenSlides>0</HiddenSlides>
  <MMClips>0</MMClips>
  <ScaleCrop>false</ScaleCrop>
  <HeadingPairs>
    <vt:vector size="4" baseType="variant">
      <vt:variant>
        <vt:lpstr>Theme</vt:lpstr>
      </vt:variant>
      <vt:variant>
        <vt:i4>1</vt:i4>
      </vt:variant>
      <vt:variant>
        <vt:lpstr>Slide Titles</vt:lpstr>
      </vt:variant>
      <vt:variant>
        <vt:i4>96</vt:i4>
      </vt:variant>
    </vt:vector>
  </HeadingPairs>
  <TitlesOfParts>
    <vt:vector size="97" baseType="lpstr">
      <vt:lpstr>Office Theme</vt:lpstr>
      <vt:lpstr>Addiction</vt:lpstr>
      <vt:lpstr>Nancy V. Rodway MD MS MPH FACOEM</vt:lpstr>
      <vt:lpstr>Objectives</vt:lpstr>
      <vt:lpstr>PowerPoint Presentation</vt:lpstr>
      <vt:lpstr>PowerPoint Presentation</vt:lpstr>
      <vt:lpstr>Addiction</vt:lpstr>
      <vt:lpstr>Anatomy 101</vt:lpstr>
      <vt:lpstr>The mammalian (limbic) part of the brain controls  your emotions by releasing  happy and sad chemicals </vt:lpstr>
      <vt:lpstr>PowerPoint Presentation</vt:lpstr>
      <vt:lpstr>PowerPoint Presentation</vt:lpstr>
      <vt:lpstr>Dopamine</vt:lpstr>
      <vt:lpstr>Nerves impulses like familiar roads</vt:lpstr>
      <vt:lpstr>Brain nerves trigger cells to release mood-altering chemicals</vt:lpstr>
      <vt:lpstr>DOPAMINE</vt:lpstr>
      <vt:lpstr>PowerPoint Presentation</vt:lpstr>
      <vt:lpstr>PowerPoint Presentation</vt:lpstr>
      <vt:lpstr>Some brain cells have special chemical buttons to push</vt:lpstr>
      <vt:lpstr>Opiates     Nicotine    Cannabis</vt:lpstr>
      <vt:lpstr>PowerPoint Presentation</vt:lpstr>
      <vt:lpstr>PowerPoint Presentation</vt:lpstr>
      <vt:lpstr>Addiction steps</vt:lpstr>
      <vt:lpstr>Addiction Risk Factors</vt:lpstr>
      <vt:lpstr>The teenage brain is  ripe for addiction</vt:lpstr>
      <vt:lpstr>PowerPoint Presentation</vt:lpstr>
      <vt:lpstr>Human brain</vt:lpstr>
      <vt:lpstr>Addiction is hardwired into the teenage brain</vt:lpstr>
      <vt:lpstr>Addictions starting in teenagers/young adults are neurologically, chemically and behaviorally worse</vt:lpstr>
      <vt:lpstr>What can a parent do?</vt:lpstr>
      <vt:lpstr>The sad chemical is cortisol</vt:lpstr>
      <vt:lpstr>Cortisol helps mammals  respond to anticipated stressors</vt:lpstr>
      <vt:lpstr>Too much cortisol</vt:lpstr>
      <vt:lpstr>PowerPoint Presentation</vt:lpstr>
      <vt:lpstr>PowerPoint Presentation</vt:lpstr>
      <vt:lpstr>Treatment of  addictions</vt:lpstr>
      <vt:lpstr>Treatment starts with withdrawal</vt:lpstr>
      <vt:lpstr>Treatment of addiction </vt:lpstr>
      <vt:lpstr>Addicts who enter treatment under legal pressure</vt:lpstr>
      <vt:lpstr>Remember that addiction is a chronic disease</vt:lpstr>
      <vt:lpstr>PowerPoint Presentation</vt:lpstr>
      <vt:lpstr>Relapse rates of chronic illnesses</vt:lpstr>
      <vt:lpstr>Medications for recovery</vt:lpstr>
      <vt:lpstr>PowerPoint Presentation</vt:lpstr>
      <vt:lpstr>PowerPoint Presentation</vt:lpstr>
      <vt:lpstr>Prevention of addictions</vt:lpstr>
      <vt:lpstr>Preventing Addictions in Children</vt:lpstr>
      <vt:lpstr>Opiate overdose</vt:lpstr>
      <vt:lpstr>Opiates kill by suppressing breathing </vt:lpstr>
      <vt:lpstr>Narcan/naloxone</vt:lpstr>
      <vt:lpstr>PowerPoint Presentation</vt:lpstr>
      <vt:lpstr>PowerPoint Presentation</vt:lpstr>
      <vt:lpstr>CVS Pharmacies: nasal Narcan available without a prescription</vt:lpstr>
      <vt:lpstr>PowerPoint Presentation</vt:lpstr>
      <vt:lpstr>Narcan for addicts</vt:lpstr>
      <vt:lpstr>PowerPoint Presentation</vt:lpstr>
      <vt:lpstr>19,000 American died from opiates in 2014 </vt:lpstr>
      <vt:lpstr>PowerPoint Presentation</vt:lpstr>
      <vt:lpstr>PowerPoint Presentation</vt:lpstr>
      <vt:lpstr>PowerPoint Presentation</vt:lpstr>
      <vt:lpstr>PowerPoint Presentation</vt:lpstr>
      <vt:lpstr>PowerPoint Presentation</vt:lpstr>
      <vt:lpstr>Marijuana/Cannabis history</vt:lpstr>
      <vt:lpstr>MJ and the Law</vt:lpstr>
      <vt:lpstr>“I want a goddamn strong statement on marijuana…that just tears the ass out of them.”</vt:lpstr>
      <vt:lpstr>Controlled Substances Act</vt:lpstr>
      <vt:lpstr>The only legal source of cannabis is the NIDA which has a congressional mandate to only study its harms.</vt:lpstr>
      <vt:lpstr>Marijuana</vt:lpstr>
      <vt:lpstr>Marijuana</vt:lpstr>
      <vt:lpstr>Presence of drug does not = impairment</vt:lpstr>
      <vt:lpstr>PowerPoint Presentation</vt:lpstr>
      <vt:lpstr>Scientific studies indicates that cannabinoid drugs, primarily THC, is indicated for pain relief, nausea and vomiting, and appetite stimulation.  Smoked marijuana, however, is a crude THC delivery system that also delivers harmful substances. </vt:lpstr>
      <vt:lpstr>Vaporizing marijuana</vt:lpstr>
      <vt:lpstr>PowerPoint Presentation</vt:lpstr>
      <vt:lpstr>Marijuana Side Effects:</vt:lpstr>
      <vt:lpstr>Marijuana Side Effects </vt:lpstr>
      <vt:lpstr>Marijuana as a medicine</vt:lpstr>
      <vt:lpstr>Marijuana as a medicine: </vt:lpstr>
      <vt:lpstr>Marijuana SHOULD NOT be used by:</vt:lpstr>
      <vt:lpstr>Marijuana as a gateway drug:</vt:lpstr>
      <vt:lpstr>Drugged Driving</vt:lpstr>
      <vt:lpstr>National Highway Traffic Safety Administration DOT HS 812 117 research note Feb 2015 </vt:lpstr>
      <vt:lpstr>NHTSA RESULTS</vt:lpstr>
      <vt:lpstr>NHTSA RESULTS</vt:lpstr>
      <vt:lpstr>Impaired driving study in Netherlands DRUID study</vt:lpstr>
      <vt:lpstr>DRUID Case-Control MVI risk 2012 N=50,000</vt:lpstr>
      <vt:lpstr>Alcohol kills most drivers</vt:lpstr>
      <vt:lpstr>Drugged Driving Law</vt:lpstr>
      <vt:lpstr>Problems with implementation:</vt:lpstr>
      <vt:lpstr>What drugs should we test for?</vt:lpstr>
      <vt:lpstr>Should we do random roadside testing?</vt:lpstr>
      <vt:lpstr>Marijuana regulation:  Should it be a Federal function? </vt:lpstr>
      <vt:lpstr>Marijuana regulation: Should it be a Federal function?</vt:lpstr>
      <vt:lpstr>BUSTED! </vt:lpstr>
      <vt:lpstr>FUTURE Current U.S. research on Cannabis: </vt:lpstr>
      <vt:lpstr>FUTURE  The FDA has recently given the DEA new scheduling recommendations</vt:lpstr>
      <vt:lpstr>PowerPoint Presentation</vt:lpstr>
      <vt:lpstr>Addiction references</vt:lpstr>
    </vt:vector>
  </TitlesOfParts>
  <Company>Ford Motor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Drugs du jour</dc:title>
  <dc:creator>Rodway, Nancy (N.V.)</dc:creator>
  <cp:lastModifiedBy>Courtney Crane</cp:lastModifiedBy>
  <cp:revision>239</cp:revision>
  <dcterms:created xsi:type="dcterms:W3CDTF">2016-03-30T18:35:32Z</dcterms:created>
  <dcterms:modified xsi:type="dcterms:W3CDTF">2016-06-14T12:23:37Z</dcterms:modified>
</cp:coreProperties>
</file>